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6" r:id="rId2"/>
    <p:sldId id="280" r:id="rId3"/>
    <p:sldId id="283" r:id="rId4"/>
    <p:sldId id="310" r:id="rId5"/>
    <p:sldId id="275" r:id="rId6"/>
    <p:sldId id="257" r:id="rId7"/>
    <p:sldId id="340" r:id="rId8"/>
    <p:sldId id="287" r:id="rId9"/>
    <p:sldId id="314" r:id="rId10"/>
    <p:sldId id="286" r:id="rId11"/>
    <p:sldId id="311" r:id="rId12"/>
    <p:sldId id="341" r:id="rId13"/>
    <p:sldId id="343" r:id="rId14"/>
    <p:sldId id="315" r:id="rId15"/>
    <p:sldId id="309" r:id="rId16"/>
    <p:sldId id="337" r:id="rId17"/>
    <p:sldId id="291" r:id="rId18"/>
    <p:sldId id="288" r:id="rId19"/>
    <p:sldId id="342" r:id="rId20"/>
    <p:sldId id="277" r:id="rId21"/>
    <p:sldId id="313" r:id="rId22"/>
    <p:sldId id="317" r:id="rId23"/>
    <p:sldId id="339" r:id="rId24"/>
    <p:sldId id="318" r:id="rId25"/>
    <p:sldId id="319" r:id="rId26"/>
    <p:sldId id="290" r:id="rId27"/>
    <p:sldId id="312" r:id="rId28"/>
    <p:sldId id="258" r:id="rId29"/>
    <p:sldId id="324" r:id="rId30"/>
    <p:sldId id="325" r:id="rId31"/>
    <p:sldId id="329" r:id="rId32"/>
    <p:sldId id="328" r:id="rId33"/>
    <p:sldId id="330" r:id="rId34"/>
    <p:sldId id="292" r:id="rId35"/>
    <p:sldId id="279" r:id="rId36"/>
    <p:sldId id="293" r:id="rId37"/>
    <p:sldId id="278" r:id="rId38"/>
    <p:sldId id="335" r:id="rId39"/>
    <p:sldId id="334" r:id="rId40"/>
    <p:sldId id="332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0" autoAdjust="0"/>
    <p:restoredTop sz="80308" autoAdjust="0"/>
  </p:normalViewPr>
  <p:slideViewPr>
    <p:cSldViewPr snapToGrid="0" snapToObjects="1">
      <p:cViewPr varScale="1">
        <p:scale>
          <a:sx n="84" d="100"/>
          <a:sy n="84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42"/>
    </p:cViewPr>
  </p:sorterViewPr>
  <p:notesViewPr>
    <p:cSldViewPr snapToGrid="0" snapToObjects="1">
      <p:cViewPr>
        <p:scale>
          <a:sx n="73" d="100"/>
          <a:sy n="73" d="100"/>
        </p:scale>
        <p:origin x="1623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3548-1B93-9544-90E4-BE3266DE615F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DFA28-1DA3-DF46-A26C-E6ACB6755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7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48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1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4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2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49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65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40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1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587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46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22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624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101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24</a:t>
            </a:fld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03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70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19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67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74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72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9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159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10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47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14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89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9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982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12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78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FA28-1DA3-DF46-A26C-E6ACB67552D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7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5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6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2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2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3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4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2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754A-2948-0444-9ADE-76AE4DADB166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1220-866B-BB42-9839-6FF44777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12-19 à 10.0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7" y="5092701"/>
            <a:ext cx="4182533" cy="1703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8667" y="118533"/>
            <a:ext cx="84497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i="1" spc="2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 survey on the impacts of </a:t>
            </a:r>
            <a:r>
              <a:rPr lang="en-CA" sz="24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technological change on training needs and on the usefulness of a </a:t>
            </a:r>
          </a:p>
          <a:p>
            <a:pPr algn="r"/>
            <a:r>
              <a:rPr lang="en-CA" sz="24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Personal Training Account</a:t>
            </a:r>
            <a:endParaRPr lang="en-CA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7700" y="56769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>
                <a:solidFill>
                  <a:srgbClr val="FF0000"/>
                </a:solidFill>
              </a:rPr>
              <a:t>Under embargo until February 6, 2020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DEEC99-5EC3-494E-881C-F4E9557CF799}"/>
              </a:ext>
            </a:extLst>
          </p:cNvPr>
          <p:cNvSpPr txBox="1"/>
          <p:nvPr/>
        </p:nvSpPr>
        <p:spPr>
          <a:xfrm>
            <a:off x="-4556760" y="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27E7B69-3BA3-F543-AEFE-0C96E7B4A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0009"/>
            <a:ext cx="9144000" cy="3215742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93F6113-82BC-CC45-9767-4FCA85D7FDFA}"/>
              </a:ext>
            </a:extLst>
          </p:cNvPr>
          <p:cNvSpPr txBox="1"/>
          <p:nvPr/>
        </p:nvSpPr>
        <p:spPr>
          <a:xfrm>
            <a:off x="110066" y="1240604"/>
            <a:ext cx="61230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tx2"/>
                </a:solidFill>
              </a:rPr>
              <a:t>C</a:t>
            </a:r>
            <a:r>
              <a:rPr lang="en-CA" sz="1600" dirty="0">
                <a:solidFill>
                  <a:schemeClr val="tx2"/>
                </a:solidFill>
              </a:rPr>
              <a:t>onducted by Nanos for Senator Bellemare,</a:t>
            </a:r>
          </a:p>
          <a:p>
            <a:r>
              <a:rPr lang="en-CA" sz="1600" dirty="0">
                <a:solidFill>
                  <a:schemeClr val="tx2"/>
                </a:solidFill>
              </a:rPr>
              <a:t>December 2019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07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500605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en-CA" sz="6600" b="1" i="1" dirty="0"/>
              <a:t>Theme 2: The perception of the skills gap and the need for training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992605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fr-FR" sz="3200" b="1" u="sng" dirty="0"/>
              <a:t>Question</a:t>
            </a:r>
            <a:r>
              <a:rPr lang="fr-FR" sz="3200" b="1" dirty="0"/>
              <a:t> : </a:t>
            </a:r>
            <a:r>
              <a:rPr lang="en-US" sz="3200" dirty="0"/>
              <a:t>Which statement best describes your situation?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have all the training I need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would be interested in taking training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would be interested in taking training, but I do not have time for it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would be interested in taking training, but I cannot afford it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do not want training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I don’t know </a:t>
            </a:r>
          </a:p>
          <a:p>
            <a:pPr lvl="1" algn="r"/>
            <a:r>
              <a:rPr lang="fr-CA" dirty="0"/>
              <a:t>[To all </a:t>
            </a:r>
            <a:r>
              <a:rPr lang="fr-CA" dirty="0" err="1"/>
              <a:t>respondents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here</a:t>
            </a:r>
            <a:r>
              <a:rPr lang="fr-CA" dirty="0"/>
              <a:t>]</a:t>
            </a:r>
            <a:endParaRPr lang="en-CA" b="1" dirty="0"/>
          </a:p>
          <a:p>
            <a:pPr lvl="1" algn="r"/>
            <a:endParaRPr lang="en-CA" dirty="0"/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61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4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6417" y="1283765"/>
            <a:ext cx="8911166" cy="522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12200"/>
              </a:lnSpc>
            </a:pPr>
            <a:r>
              <a:rPr lang="en-CA" sz="5400" b="1" i="1" spc="-130" dirty="0">
                <a:solidFill>
                  <a:srgbClr val="18365D"/>
                </a:solidFill>
                <a:latin typeface="Arial"/>
                <a:cs typeface="Arial"/>
              </a:rPr>
              <a:t>More than half of Canadians and nearly two thirds of the labour force report an interest in training. </a:t>
            </a:r>
          </a:p>
          <a:p>
            <a:pPr marL="12700" marR="5080" algn="just">
              <a:lnSpc>
                <a:spcPct val="112200"/>
              </a:lnSpc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4300" y="988163"/>
            <a:ext cx="8911166" cy="47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2200"/>
              </a:lnSpc>
            </a:pPr>
            <a:r>
              <a:rPr lang="en-CA" sz="3200" b="1" dirty="0">
                <a:latin typeface="Arial"/>
                <a:cs typeface="Arial"/>
              </a:rPr>
              <a:t>Most Canadians are interested in training </a:t>
            </a:r>
          </a:p>
          <a:p>
            <a:pPr marL="12700" marR="5080" algn="just">
              <a:lnSpc>
                <a:spcPct val="112200"/>
              </a:lnSpc>
            </a:pPr>
            <a:endParaRPr lang="en-CA" sz="2800" b="1" dirty="0">
              <a:latin typeface="Arial"/>
              <a:cs typeface="Arial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56.4%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of respondents, an estimated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11.4 million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* of active Canadians, are interested in training.</a:t>
            </a:r>
          </a:p>
          <a:p>
            <a:pPr marL="12700" marR="5080" algn="just">
              <a:lnSpc>
                <a:spcPct val="112200"/>
              </a:lnSpc>
            </a:pP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Among those interested,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40.4%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of respondents, an estimated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4.6 million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of active Canadians, cannot afford training (24.3%) or have no time for it (16.1%).</a:t>
            </a:r>
          </a:p>
        </p:txBody>
      </p:sp>
      <p:pic>
        <p:nvPicPr>
          <p:cNvPr id="3" name="Image 2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1800" y="6184900"/>
            <a:ext cx="7937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"/>
                <a:cs typeface="Arial"/>
              </a:rPr>
              <a:t>*All numbers are estimates made by transposing survey results on data from the Labour Force Survey on the total labour force, which gives a minimum value.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70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90500" y="1152757"/>
            <a:ext cx="84455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Younger Canadians (18-34)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are more than twice as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interested in training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Canadians 55 and older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74.4%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32.7%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Among those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uninterested in training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two-thirds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55 or older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Men </a:t>
            </a:r>
            <a:r>
              <a:rPr lang="en-CA" sz="2800" dirty="0">
                <a:latin typeface="Arial"/>
                <a:cs typeface="Arial"/>
              </a:rPr>
              <a:t>were more likely to say that they </a:t>
            </a:r>
            <a:r>
              <a:rPr lang="en-CA" sz="2800" b="1" dirty="0">
                <a:latin typeface="Arial"/>
                <a:cs typeface="Arial"/>
              </a:rPr>
              <a:t>have all the training they need </a:t>
            </a:r>
            <a:r>
              <a:rPr lang="en-CA" sz="2800" dirty="0">
                <a:latin typeface="Arial"/>
                <a:cs typeface="Arial"/>
              </a:rPr>
              <a:t>or that they </a:t>
            </a:r>
            <a:r>
              <a:rPr lang="en-CA" sz="2800" b="1" dirty="0">
                <a:latin typeface="Arial"/>
                <a:cs typeface="Arial"/>
              </a:rPr>
              <a:t>do not want training (39.1%) </a:t>
            </a:r>
            <a:r>
              <a:rPr lang="en-CA" sz="2800" dirty="0">
                <a:latin typeface="Arial"/>
                <a:cs typeface="Arial"/>
              </a:rPr>
              <a:t>than </a:t>
            </a:r>
            <a:r>
              <a:rPr lang="en-CA" sz="2800" b="1" dirty="0">
                <a:latin typeface="Arial"/>
                <a:cs typeface="Arial"/>
              </a:rPr>
              <a:t>women (33.6%)</a:t>
            </a:r>
            <a:r>
              <a:rPr lang="en-CA" sz="2800" dirty="0">
                <a:latin typeface="Arial"/>
                <a:cs typeface="Arial"/>
              </a:rPr>
              <a:t>.*</a:t>
            </a:r>
          </a:p>
          <a:p>
            <a:endParaRPr lang="en-CA" sz="2400" dirty="0">
              <a:latin typeface="Arial"/>
              <a:cs typeface="Arial"/>
            </a:endParaRPr>
          </a:p>
        </p:txBody>
      </p:sp>
      <p:pic>
        <p:nvPicPr>
          <p:cNvPr id="3" name="Image 2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5600" y="5923294"/>
            <a:ext cx="519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 Marginally not statistically different</a:t>
            </a:r>
          </a:p>
        </p:txBody>
      </p:sp>
    </p:spTree>
    <p:extLst>
      <p:ext uri="{BB962C8B-B14F-4D97-AF65-F5344CB8AC3E}">
        <p14:creationId xmlns:p14="http://schemas.microsoft.com/office/powerpoint/2010/main" val="204014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03200" y="1402053"/>
            <a:ext cx="8686800" cy="446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3200" b="1" dirty="0">
                <a:latin typeface="Arial"/>
                <a:cs typeface="Arial"/>
              </a:rPr>
              <a:t>Interest for training</a:t>
            </a:r>
            <a:r>
              <a:rPr lang="en-CA" sz="3200" dirty="0">
                <a:latin typeface="Arial"/>
                <a:cs typeface="Arial"/>
              </a:rPr>
              <a:t> is </a:t>
            </a:r>
            <a:r>
              <a:rPr lang="en-CA" sz="3200" b="1" dirty="0">
                <a:latin typeface="Arial"/>
                <a:cs typeface="Arial"/>
              </a:rPr>
              <a:t>highest</a:t>
            </a:r>
            <a:r>
              <a:rPr lang="en-CA" sz="3200" dirty="0">
                <a:latin typeface="Arial"/>
                <a:cs typeface="Arial"/>
              </a:rPr>
              <a:t> in the </a:t>
            </a:r>
            <a:r>
              <a:rPr lang="en-CA" sz="3200" b="1" dirty="0">
                <a:latin typeface="Arial"/>
                <a:cs typeface="Arial"/>
              </a:rPr>
              <a:t>Prairies (64.1%)</a:t>
            </a:r>
            <a:r>
              <a:rPr lang="en-CA" sz="3200" dirty="0">
                <a:latin typeface="Arial"/>
                <a:cs typeface="Arial"/>
              </a:rPr>
              <a:t> and </a:t>
            </a:r>
            <a:r>
              <a:rPr lang="en-CA" sz="3200" b="1" dirty="0">
                <a:latin typeface="Arial"/>
                <a:cs typeface="Arial"/>
              </a:rPr>
              <a:t>lowest</a:t>
            </a:r>
            <a:r>
              <a:rPr lang="en-CA" sz="3200" dirty="0">
                <a:latin typeface="Arial"/>
                <a:cs typeface="Arial"/>
              </a:rPr>
              <a:t> in </a:t>
            </a:r>
            <a:r>
              <a:rPr lang="en-CA" sz="3200" b="1" dirty="0">
                <a:latin typeface="Arial"/>
                <a:cs typeface="Arial"/>
              </a:rPr>
              <a:t>Quebec (49.2%).</a:t>
            </a: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3200" b="1" dirty="0">
              <a:latin typeface="Arial"/>
              <a:cs typeface="Arial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3200" dirty="0">
                <a:latin typeface="Arial"/>
                <a:cs typeface="Arial"/>
              </a:rPr>
              <a:t>Those with a </a:t>
            </a:r>
            <a:r>
              <a:rPr lang="en-CA" sz="3200" b="1" dirty="0">
                <a:latin typeface="Arial"/>
                <a:cs typeface="Arial"/>
              </a:rPr>
              <a:t>high school diploma or less </a:t>
            </a:r>
            <a:r>
              <a:rPr lang="en-CA" sz="3200" dirty="0">
                <a:latin typeface="Arial"/>
                <a:cs typeface="Arial"/>
              </a:rPr>
              <a:t>are the </a:t>
            </a:r>
            <a:r>
              <a:rPr lang="en-CA" sz="3200" b="1" dirty="0">
                <a:latin typeface="Arial"/>
                <a:cs typeface="Arial"/>
              </a:rPr>
              <a:t>least interested in training (53.8%) </a:t>
            </a:r>
            <a:r>
              <a:rPr lang="en-CA" sz="3200" dirty="0">
                <a:latin typeface="Arial"/>
                <a:cs typeface="Arial"/>
              </a:rPr>
              <a:t>while those who had </a:t>
            </a:r>
            <a:r>
              <a:rPr lang="en-CA" sz="3200" b="1" dirty="0">
                <a:latin typeface="Arial"/>
                <a:cs typeface="Arial"/>
              </a:rPr>
              <a:t>completed graduate studies</a:t>
            </a:r>
            <a:r>
              <a:rPr lang="en-CA" sz="3200" dirty="0">
                <a:latin typeface="Arial"/>
                <a:cs typeface="Arial"/>
              </a:rPr>
              <a:t> are the most interested </a:t>
            </a:r>
            <a:r>
              <a:rPr lang="en-CA" sz="3200" b="1" dirty="0">
                <a:latin typeface="Arial"/>
                <a:cs typeface="Arial"/>
              </a:rPr>
              <a:t>(62.3%)</a:t>
            </a:r>
            <a:r>
              <a:rPr lang="en-CA" sz="3200" dirty="0">
                <a:latin typeface="Arial"/>
                <a:cs typeface="Arial"/>
              </a:rPr>
              <a:t>.</a:t>
            </a:r>
          </a:p>
        </p:txBody>
      </p:sp>
      <p:pic>
        <p:nvPicPr>
          <p:cNvPr id="3" name="Image 2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023059"/>
            <a:ext cx="8890000" cy="491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Interest in training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lowest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34.0%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for those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not in the labour force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 algn="just">
              <a:lnSpc>
                <a:spcPct val="112200"/>
              </a:lnSpc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Full-time employed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workers report the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same level of interest in training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65.4%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64.2%)</a:t>
            </a: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2800" b="1" dirty="0">
              <a:latin typeface="Arial"/>
              <a:cs typeface="Arial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But</a:t>
            </a:r>
            <a:r>
              <a:rPr lang="en-CA" sz="2800" b="1" dirty="0">
                <a:latin typeface="Arial"/>
                <a:cs typeface="Arial"/>
              </a:rPr>
              <a:t> 72%</a:t>
            </a:r>
            <a:r>
              <a:rPr lang="en-CA" sz="2800" dirty="0">
                <a:latin typeface="Arial"/>
                <a:cs typeface="Arial"/>
              </a:rPr>
              <a:t> of those </a:t>
            </a:r>
            <a:r>
              <a:rPr lang="en-CA" sz="2800" b="1" dirty="0">
                <a:latin typeface="Arial"/>
                <a:cs typeface="Arial"/>
              </a:rPr>
              <a:t>unemployed who are</a:t>
            </a:r>
            <a:r>
              <a:rPr lang="en-CA" sz="2800" dirty="0">
                <a:latin typeface="Arial"/>
                <a:cs typeface="Arial"/>
              </a:rPr>
              <a:t> </a:t>
            </a:r>
            <a:r>
              <a:rPr lang="en-CA" sz="2800" b="1" dirty="0">
                <a:latin typeface="Arial"/>
                <a:cs typeface="Arial"/>
              </a:rPr>
              <a:t>interested in training cannot afford it </a:t>
            </a:r>
            <a:r>
              <a:rPr lang="en-CA" sz="2800" dirty="0">
                <a:latin typeface="Arial"/>
                <a:cs typeface="Arial"/>
              </a:rPr>
              <a:t>vs. </a:t>
            </a:r>
            <a:r>
              <a:rPr lang="en-CA" sz="2800" b="1" dirty="0">
                <a:latin typeface="Arial"/>
                <a:cs typeface="Arial"/>
              </a:rPr>
              <a:t>20%</a:t>
            </a:r>
            <a:r>
              <a:rPr lang="en-CA" sz="2800" dirty="0">
                <a:latin typeface="Arial"/>
                <a:cs typeface="Arial"/>
              </a:rPr>
              <a:t> of those who are employed </a:t>
            </a:r>
            <a:r>
              <a:rPr lang="en-CA" sz="2800" b="1" dirty="0">
                <a:latin typeface="Arial"/>
                <a:cs typeface="Arial"/>
              </a:rPr>
              <a:t>full time</a:t>
            </a:r>
            <a:r>
              <a:rPr lang="en-CA" sz="2800" dirty="0">
                <a:latin typeface="Arial"/>
                <a:cs typeface="Arial"/>
              </a:rPr>
              <a:t>. </a:t>
            </a:r>
          </a:p>
        </p:txBody>
      </p:sp>
      <p:pic>
        <p:nvPicPr>
          <p:cNvPr id="3" name="Image 2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992605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fr-FR" sz="2900" b="1" u="sng" dirty="0"/>
              <a:t>Question : </a:t>
            </a:r>
            <a:r>
              <a:rPr lang="en-US" sz="2900" dirty="0"/>
              <a:t> To what extent do you agree or disagree with the following statements? </a:t>
            </a:r>
          </a:p>
          <a:p>
            <a:endParaRPr lang="en-US" sz="2900" dirty="0"/>
          </a:p>
          <a:p>
            <a:pPr marL="457200" indent="-457200">
              <a:buFont typeface="Arial"/>
              <a:buChar char="•"/>
            </a:pPr>
            <a:r>
              <a:rPr lang="en-US" sz="2900" dirty="0"/>
              <a:t>I should take training to improve my reading ability.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/>
              <a:t>I should take training to improve my math skills. 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/>
              <a:t>I should take training to improve my computer skills (e.g. using Internet tools). 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/>
              <a:t>I should take training to improve my occupational skills.</a:t>
            </a:r>
          </a:p>
          <a:p>
            <a:pPr marL="457200" indent="-457200">
              <a:buFont typeface="Arial"/>
              <a:buChar char="•"/>
            </a:pPr>
            <a:r>
              <a:rPr lang="en-US" sz="2900" dirty="0"/>
              <a:t>I need a skills assessment to better identify my training needs. </a:t>
            </a:r>
          </a:p>
          <a:p>
            <a:pPr algn="r"/>
            <a:r>
              <a:rPr lang="en-US" sz="2900" dirty="0"/>
              <a:t> </a:t>
            </a:r>
            <a:r>
              <a:rPr lang="fr-CA" dirty="0"/>
              <a:t>[RANDOMIZE] </a:t>
            </a:r>
            <a:endParaRPr lang="fr-CA" sz="3200" dirty="0"/>
          </a:p>
          <a:p>
            <a:pPr algn="r"/>
            <a:endParaRPr lang="en-US" sz="2900" dirty="0"/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E31EB7-52A5-F646-B9FF-090D3FB5FF68}"/>
              </a:ext>
            </a:extLst>
          </p:cNvPr>
          <p:cNvSpPr txBox="1"/>
          <p:nvPr/>
        </p:nvSpPr>
        <p:spPr>
          <a:xfrm>
            <a:off x="342900" y="1457742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i="1" spc="135" dirty="0">
                <a:solidFill>
                  <a:srgbClr val="18365D"/>
                </a:solidFill>
                <a:latin typeface="Arial"/>
                <a:cs typeface="Arial"/>
              </a:rPr>
              <a:t>Millions of Canadians consider that they need to upgrade some essential skills, notably their computer skills. </a:t>
            </a:r>
          </a:p>
          <a:p>
            <a:endParaRPr lang="fr-FR" spc="-130" dirty="0">
              <a:solidFill>
                <a:srgbClr val="18365D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95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9917" y="1650266"/>
            <a:ext cx="87841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CA" sz="2400" b="1" dirty="0">
                <a:latin typeface="Arial"/>
                <a:cs typeface="Arial"/>
              </a:rPr>
              <a:t>10.5%</a:t>
            </a:r>
            <a:r>
              <a:rPr lang="en-CA" sz="2400" dirty="0">
                <a:latin typeface="Arial"/>
                <a:cs typeface="Arial"/>
              </a:rPr>
              <a:t> of respondents, an estimated </a:t>
            </a:r>
            <a:r>
              <a:rPr lang="en-CA" sz="2400" b="1" dirty="0">
                <a:latin typeface="Arial"/>
                <a:cs typeface="Arial"/>
              </a:rPr>
              <a:t>2.1 million </a:t>
            </a:r>
            <a:r>
              <a:rPr lang="en-CA" sz="2400" dirty="0">
                <a:latin typeface="Arial"/>
                <a:cs typeface="Arial"/>
              </a:rPr>
              <a:t>active Canadians, agree or somewhat agree that they should take training to improve their </a:t>
            </a:r>
            <a:r>
              <a:rPr lang="en-CA" sz="2400" b="1" dirty="0">
                <a:latin typeface="Arial"/>
                <a:cs typeface="Arial"/>
              </a:rPr>
              <a:t>reading abilities</a:t>
            </a:r>
            <a:r>
              <a:rPr lang="en-CA" sz="2400" dirty="0">
                <a:latin typeface="Arial"/>
                <a:cs typeface="Arial"/>
              </a:rPr>
              <a:t>. </a:t>
            </a:r>
          </a:p>
          <a:p>
            <a:pPr marL="266700" indent="-266700">
              <a:buFont typeface="Arial"/>
              <a:buChar char="•"/>
            </a:pPr>
            <a:endParaRPr lang="en-CA" sz="2400" dirty="0">
              <a:latin typeface="Arial"/>
              <a:cs typeface="Arial"/>
            </a:endParaRPr>
          </a:p>
          <a:p>
            <a:pPr marL="266700" indent="-266700">
              <a:buFont typeface="Arial"/>
              <a:buChar char="•"/>
            </a:pPr>
            <a:r>
              <a:rPr lang="en-CA" sz="2400" b="1" dirty="0">
                <a:latin typeface="Arial"/>
                <a:cs typeface="Arial"/>
              </a:rPr>
              <a:t>26.4%</a:t>
            </a:r>
            <a:r>
              <a:rPr lang="en-CA" sz="2400" dirty="0">
                <a:latin typeface="Arial"/>
                <a:cs typeface="Arial"/>
              </a:rPr>
              <a:t> of respondents, an estimated </a:t>
            </a:r>
            <a:r>
              <a:rPr lang="en-CA" sz="2400" b="1" dirty="0">
                <a:latin typeface="Arial"/>
                <a:cs typeface="Arial"/>
              </a:rPr>
              <a:t>5.4 million </a:t>
            </a:r>
            <a:r>
              <a:rPr lang="en-CA" sz="2400" dirty="0">
                <a:latin typeface="Arial"/>
                <a:cs typeface="Arial"/>
              </a:rPr>
              <a:t>active</a:t>
            </a:r>
            <a:r>
              <a:rPr lang="en-CA" sz="2400" b="1" dirty="0">
                <a:latin typeface="Arial"/>
                <a:cs typeface="Arial"/>
              </a:rPr>
              <a:t> </a:t>
            </a:r>
            <a:r>
              <a:rPr lang="en-CA" sz="2400" dirty="0">
                <a:latin typeface="Arial"/>
                <a:cs typeface="Arial"/>
              </a:rPr>
              <a:t>Canadians, agree or somewhat agree that they should take training to improve their </a:t>
            </a:r>
            <a:r>
              <a:rPr lang="en-CA" sz="2400" b="1" dirty="0">
                <a:latin typeface="Arial"/>
                <a:cs typeface="Arial"/>
              </a:rPr>
              <a:t>math skills</a:t>
            </a:r>
            <a:r>
              <a:rPr lang="en-CA" sz="2400" dirty="0">
                <a:latin typeface="Arial"/>
                <a:cs typeface="Arial"/>
              </a:rPr>
              <a:t>. </a:t>
            </a:r>
          </a:p>
          <a:p>
            <a:pPr marL="266700" indent="-266700">
              <a:buFont typeface="Arial"/>
              <a:buChar char="•"/>
            </a:pPr>
            <a:endParaRPr lang="en-CA" sz="2400" dirty="0">
              <a:latin typeface="Arial"/>
              <a:cs typeface="Arial"/>
            </a:endParaRPr>
          </a:p>
          <a:p>
            <a:pPr marL="266700" indent="-266700">
              <a:buFont typeface="Arial"/>
              <a:buChar char="•"/>
            </a:pPr>
            <a:r>
              <a:rPr lang="en-CA" sz="2400" b="1" dirty="0">
                <a:latin typeface="Arial"/>
                <a:cs typeface="Arial"/>
              </a:rPr>
              <a:t>48.4 % </a:t>
            </a:r>
            <a:r>
              <a:rPr lang="en-CA" sz="2400" dirty="0">
                <a:latin typeface="Arial"/>
                <a:cs typeface="Arial"/>
              </a:rPr>
              <a:t>of respondents, an estimated </a:t>
            </a:r>
            <a:r>
              <a:rPr lang="en-CA" sz="2400" b="1" dirty="0">
                <a:latin typeface="Arial"/>
                <a:cs typeface="Arial"/>
              </a:rPr>
              <a:t>9.8 million </a:t>
            </a:r>
            <a:r>
              <a:rPr lang="en-CA" sz="2400" dirty="0">
                <a:latin typeface="Arial"/>
                <a:cs typeface="Arial"/>
              </a:rPr>
              <a:t>active</a:t>
            </a:r>
            <a:r>
              <a:rPr lang="en-CA" sz="2400" b="1" dirty="0">
                <a:latin typeface="Arial"/>
                <a:cs typeface="Arial"/>
              </a:rPr>
              <a:t> </a:t>
            </a:r>
            <a:r>
              <a:rPr lang="en-CA" sz="2400" dirty="0">
                <a:latin typeface="Arial"/>
                <a:cs typeface="Arial"/>
              </a:rPr>
              <a:t>Canadians, agree or somewhat agree that they should take training to improve their </a:t>
            </a:r>
            <a:r>
              <a:rPr lang="en-CA" sz="2400" b="1" dirty="0">
                <a:latin typeface="Arial"/>
                <a:cs typeface="Arial"/>
              </a:rPr>
              <a:t>computer skills</a:t>
            </a:r>
            <a:r>
              <a:rPr lang="en-CA" sz="2400" dirty="0">
                <a:latin typeface="Arial"/>
                <a:cs typeface="Arial"/>
              </a:rPr>
              <a:t>. </a:t>
            </a:r>
          </a:p>
          <a:p>
            <a:pPr marL="171450" indent="-171450">
              <a:buFontTx/>
              <a:buChar char="-"/>
            </a:pP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12-18 à 19.2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8"/>
            <a:ext cx="9144000" cy="9926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100" y="1317445"/>
            <a:ext cx="6959600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u="sng" dirty="0"/>
              <a:t>Three themes </a:t>
            </a:r>
          </a:p>
          <a:p>
            <a:endParaRPr lang="en-CA" sz="2800" dirty="0"/>
          </a:p>
          <a:p>
            <a:r>
              <a:rPr lang="en-CA" sz="2800" b="1" i="1" dirty="0"/>
              <a:t>Theme 1: The perception of the impact of technological change on the labour market and the need for training</a:t>
            </a:r>
          </a:p>
          <a:p>
            <a:endParaRPr lang="en-CA" sz="2800" b="1" i="1" dirty="0"/>
          </a:p>
          <a:p>
            <a:r>
              <a:rPr lang="en-CA" sz="2800" b="1" i="1" dirty="0"/>
              <a:t>Theme 2: The perception of the skills gap and the need for training</a:t>
            </a:r>
          </a:p>
          <a:p>
            <a:endParaRPr lang="en-CA" sz="2800" b="1" i="1" dirty="0"/>
          </a:p>
          <a:p>
            <a:r>
              <a:rPr lang="en-CA" sz="2800" b="1" i="1" dirty="0"/>
              <a:t>Theme 3: The perception of the usefulness of personal training accounts and other topics</a:t>
            </a:r>
          </a:p>
          <a:p>
            <a:endParaRPr lang="en-CA" b="1" i="1" dirty="0"/>
          </a:p>
          <a:p>
            <a:endParaRPr lang="en-CA" dirty="0"/>
          </a:p>
        </p:txBody>
      </p:sp>
      <p:pic>
        <p:nvPicPr>
          <p:cNvPr id="2" name="Image 1" descr="Capture d’écran 2019-12-23 à 11.2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7500" cy="1004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7500" y="180629"/>
            <a:ext cx="2654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CA" sz="4000" b="1" dirty="0">
                <a:solidFill>
                  <a:schemeClr val="tx2">
                    <a:lumMod val="50000"/>
                  </a:schemeClr>
                </a:solidFill>
              </a:rPr>
              <a:t>survey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969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7640" y="1645517"/>
            <a:ext cx="8483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5720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46.3% </a:t>
            </a:r>
            <a:r>
              <a:rPr lang="en-CA" sz="2800" dirty="0">
                <a:latin typeface="Arial"/>
                <a:cs typeface="Arial"/>
              </a:rPr>
              <a:t>of respondents, an estimated </a:t>
            </a:r>
            <a:r>
              <a:rPr lang="en-CA" sz="2800" b="1" dirty="0">
                <a:latin typeface="Arial"/>
                <a:cs typeface="Arial"/>
              </a:rPr>
              <a:t>9.4 million </a:t>
            </a:r>
            <a:r>
              <a:rPr lang="en-CA" sz="2800" dirty="0">
                <a:latin typeface="Arial"/>
                <a:cs typeface="Arial"/>
              </a:rPr>
              <a:t>active Canadians, agree or somewhat agree that they should take training to upgrade their </a:t>
            </a:r>
            <a:r>
              <a:rPr lang="en-CA" sz="2800" b="1" dirty="0">
                <a:latin typeface="Arial"/>
                <a:cs typeface="Arial"/>
              </a:rPr>
              <a:t>occupational skills</a:t>
            </a:r>
            <a:r>
              <a:rPr lang="en-CA" sz="2800" dirty="0">
                <a:latin typeface="Arial"/>
                <a:cs typeface="Arial"/>
              </a:rPr>
              <a:t>. </a:t>
            </a:r>
          </a:p>
          <a:p>
            <a:r>
              <a:rPr lang="en-CA" sz="2800" dirty="0">
                <a:latin typeface="Arial"/>
                <a:cs typeface="Arial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28.9% </a:t>
            </a:r>
            <a:r>
              <a:rPr lang="en-CA" sz="2800" dirty="0">
                <a:latin typeface="Arial"/>
                <a:cs typeface="Arial"/>
              </a:rPr>
              <a:t>of respondents, an estimated </a:t>
            </a:r>
            <a:r>
              <a:rPr lang="en-CA" sz="2800" b="1" dirty="0">
                <a:latin typeface="Arial"/>
                <a:cs typeface="Arial"/>
              </a:rPr>
              <a:t>5.9 million </a:t>
            </a:r>
            <a:r>
              <a:rPr lang="en-CA" sz="2800" dirty="0">
                <a:latin typeface="Arial"/>
                <a:cs typeface="Arial"/>
              </a:rPr>
              <a:t>active Canadians, agree or somewhat agree that they need </a:t>
            </a:r>
            <a:r>
              <a:rPr lang="en-CA" sz="2800" b="1" dirty="0">
                <a:latin typeface="Arial"/>
                <a:cs typeface="Arial"/>
              </a:rPr>
              <a:t>a skills assessment</a:t>
            </a:r>
            <a:r>
              <a:rPr lang="en-CA" sz="2800" dirty="0">
                <a:latin typeface="Arial"/>
                <a:cs typeface="Arial"/>
              </a:rPr>
              <a:t>. </a:t>
            </a:r>
          </a:p>
          <a:p>
            <a:pPr marL="171450" indent="-171450">
              <a:buFontTx/>
              <a:buChar char="-"/>
            </a:pPr>
            <a:endParaRPr lang="en-CA" sz="1200" dirty="0">
              <a:latin typeface="Arial"/>
              <a:cs typeface="Arial"/>
            </a:endParaRPr>
          </a:p>
          <a:p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98450" y="1004166"/>
            <a:ext cx="8547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/>
                <a:cs typeface="Arial"/>
              </a:rPr>
              <a:t>Some differences between age groups are not statistically significant </a:t>
            </a:r>
            <a:r>
              <a:rPr lang="en-CA" sz="2800" dirty="0">
                <a:latin typeface="Arial"/>
                <a:cs typeface="Arial"/>
              </a:rPr>
              <a:t>:</a:t>
            </a:r>
          </a:p>
          <a:p>
            <a:endParaRPr lang="en-CA" sz="2800" b="1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400" b="1" dirty="0">
                <a:latin typeface="Arial"/>
                <a:cs typeface="Arial"/>
              </a:rPr>
              <a:t>Younger </a:t>
            </a:r>
            <a:r>
              <a:rPr lang="en-CA" sz="2400" dirty="0">
                <a:latin typeface="Arial"/>
                <a:cs typeface="Arial"/>
              </a:rPr>
              <a:t>Canadians (</a:t>
            </a:r>
            <a:r>
              <a:rPr lang="en-CA" sz="2400" b="1" dirty="0">
                <a:latin typeface="Arial"/>
                <a:cs typeface="Arial"/>
              </a:rPr>
              <a:t>18-34</a:t>
            </a:r>
            <a:r>
              <a:rPr lang="en-CA" sz="2400" dirty="0">
                <a:latin typeface="Arial"/>
                <a:cs typeface="Arial"/>
              </a:rPr>
              <a:t>) are </a:t>
            </a:r>
            <a:r>
              <a:rPr lang="en-CA" sz="2400" b="1" dirty="0">
                <a:latin typeface="Arial"/>
                <a:cs typeface="Arial"/>
              </a:rPr>
              <a:t>most likely </a:t>
            </a:r>
            <a:r>
              <a:rPr lang="en-CA" sz="2400" dirty="0">
                <a:latin typeface="Arial"/>
                <a:cs typeface="Arial"/>
              </a:rPr>
              <a:t>to think that they should take more training for </a:t>
            </a:r>
            <a:r>
              <a:rPr lang="en-CA" sz="2400" b="1" dirty="0">
                <a:latin typeface="Arial"/>
                <a:cs typeface="Arial"/>
              </a:rPr>
              <a:t>literacy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15.1%</a:t>
            </a:r>
            <a:r>
              <a:rPr lang="en-CA" sz="2400" dirty="0">
                <a:latin typeface="Arial"/>
                <a:cs typeface="Arial"/>
              </a:rPr>
              <a:t>), </a:t>
            </a:r>
            <a:r>
              <a:rPr lang="en-CA" sz="2400" b="1" dirty="0">
                <a:latin typeface="Arial"/>
                <a:cs typeface="Arial"/>
              </a:rPr>
              <a:t>math skills </a:t>
            </a:r>
            <a:r>
              <a:rPr lang="en-CA" sz="2400" dirty="0">
                <a:latin typeface="Arial"/>
                <a:cs typeface="Arial"/>
              </a:rPr>
              <a:t>(</a:t>
            </a:r>
            <a:r>
              <a:rPr lang="en-CA" sz="2400" b="1" dirty="0">
                <a:latin typeface="Arial"/>
                <a:cs typeface="Arial"/>
              </a:rPr>
              <a:t>38.3%</a:t>
            </a:r>
            <a:r>
              <a:rPr lang="en-CA" sz="2400" dirty="0">
                <a:latin typeface="Arial"/>
                <a:cs typeface="Arial"/>
              </a:rPr>
              <a:t>), and </a:t>
            </a:r>
            <a:r>
              <a:rPr lang="en-CA" sz="2400" b="1" dirty="0">
                <a:latin typeface="Arial"/>
                <a:cs typeface="Arial"/>
              </a:rPr>
              <a:t>occupational skills </a:t>
            </a:r>
            <a:r>
              <a:rPr lang="en-CA" sz="2400" dirty="0">
                <a:latin typeface="Arial"/>
                <a:cs typeface="Arial"/>
              </a:rPr>
              <a:t>(</a:t>
            </a:r>
            <a:r>
              <a:rPr lang="en-CA" sz="2400" b="1" dirty="0">
                <a:latin typeface="Arial"/>
                <a:cs typeface="Arial"/>
              </a:rPr>
              <a:t>66.1%</a:t>
            </a:r>
            <a:r>
              <a:rPr lang="en-CA" sz="2400" dirty="0">
                <a:latin typeface="Arial"/>
                <a:cs typeface="Arial"/>
              </a:rPr>
              <a:t>) and that they need a </a:t>
            </a:r>
            <a:r>
              <a:rPr lang="en-CA" sz="2400" b="1" dirty="0">
                <a:latin typeface="Arial"/>
                <a:cs typeface="Arial"/>
              </a:rPr>
              <a:t>skills assessment </a:t>
            </a:r>
            <a:r>
              <a:rPr lang="en-CA" sz="2400" dirty="0">
                <a:latin typeface="Arial"/>
                <a:cs typeface="Arial"/>
              </a:rPr>
              <a:t>(</a:t>
            </a:r>
            <a:r>
              <a:rPr lang="en-CA" sz="2400" b="1" dirty="0">
                <a:latin typeface="Arial"/>
                <a:cs typeface="Arial"/>
              </a:rPr>
              <a:t>41.5%</a:t>
            </a:r>
            <a:r>
              <a:rPr lang="en-CA" sz="2400" dirty="0">
                <a:latin typeface="Arial"/>
                <a:cs typeface="Arial"/>
              </a:rPr>
              <a:t>).</a:t>
            </a:r>
          </a:p>
          <a:p>
            <a:endParaRPr lang="en-CA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Those </a:t>
            </a:r>
            <a:r>
              <a:rPr lang="en-CA" sz="2400" b="1" dirty="0">
                <a:latin typeface="Arial"/>
                <a:cs typeface="Arial"/>
              </a:rPr>
              <a:t>55 and over </a:t>
            </a:r>
            <a:r>
              <a:rPr lang="en-CA" sz="2400" dirty="0">
                <a:latin typeface="Arial"/>
                <a:cs typeface="Arial"/>
              </a:rPr>
              <a:t>are most likely to think that they should take more training to improve their </a:t>
            </a:r>
            <a:r>
              <a:rPr lang="en-CA" sz="2400" b="1" dirty="0">
                <a:latin typeface="Arial"/>
                <a:cs typeface="Arial"/>
              </a:rPr>
              <a:t>computer skills </a:t>
            </a:r>
            <a:r>
              <a:rPr lang="en-CA" sz="2400" dirty="0">
                <a:latin typeface="Arial"/>
                <a:cs typeface="Arial"/>
              </a:rPr>
              <a:t>(</a:t>
            </a:r>
            <a:r>
              <a:rPr lang="en-CA" sz="2400" b="1" dirty="0">
                <a:latin typeface="Arial"/>
                <a:cs typeface="Arial"/>
              </a:rPr>
              <a:t>50.4%</a:t>
            </a:r>
            <a:r>
              <a:rPr lang="en-CA" sz="2400" dirty="0">
                <a:latin typeface="Arial"/>
                <a:cs typeface="Arial"/>
              </a:rPr>
              <a:t>) while </a:t>
            </a:r>
            <a:r>
              <a:rPr lang="en-CA" sz="2400" b="1" dirty="0">
                <a:latin typeface="Arial"/>
                <a:cs typeface="Arial"/>
              </a:rPr>
              <a:t>younger Canadians</a:t>
            </a:r>
            <a:r>
              <a:rPr lang="en-CA" sz="2400" dirty="0">
                <a:latin typeface="Arial"/>
                <a:cs typeface="Arial"/>
              </a:rPr>
              <a:t> are less likely to identify a need to improve computer skills (</a:t>
            </a:r>
            <a:r>
              <a:rPr lang="en-CA" sz="2400" b="1" dirty="0">
                <a:latin typeface="Arial"/>
                <a:cs typeface="Arial"/>
              </a:rPr>
              <a:t>45.2%</a:t>
            </a:r>
            <a:r>
              <a:rPr lang="en-CA" sz="2400" dirty="0">
                <a:latin typeface="Arial"/>
                <a:cs typeface="Arial"/>
              </a:rPr>
              <a:t>). </a:t>
            </a:r>
          </a:p>
          <a:p>
            <a:endParaRPr lang="en-CA" sz="28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9700" y="2067157"/>
            <a:ext cx="863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There is </a:t>
            </a:r>
            <a:r>
              <a:rPr lang="en-CA" sz="2800" b="1" dirty="0">
                <a:latin typeface="Arial"/>
                <a:cs typeface="Arial"/>
              </a:rPr>
              <a:t>no statistically significant difference </a:t>
            </a:r>
            <a:r>
              <a:rPr lang="en-CA" sz="2800" dirty="0">
                <a:latin typeface="Arial"/>
                <a:cs typeface="Arial"/>
              </a:rPr>
              <a:t>between </a:t>
            </a:r>
            <a:r>
              <a:rPr lang="en-CA" sz="2800" b="1" dirty="0">
                <a:latin typeface="Arial"/>
                <a:cs typeface="Arial"/>
              </a:rPr>
              <a:t>women and men </a:t>
            </a:r>
            <a:r>
              <a:rPr lang="en-CA" sz="2800" dirty="0">
                <a:latin typeface="Arial"/>
                <a:cs typeface="Arial"/>
              </a:rPr>
              <a:t>regarding </a:t>
            </a:r>
            <a:r>
              <a:rPr lang="en-CA" sz="2800" b="1" dirty="0">
                <a:latin typeface="Arial"/>
                <a:cs typeface="Arial"/>
              </a:rPr>
              <a:t>reading skills (9.7% </a:t>
            </a:r>
            <a:r>
              <a:rPr lang="en-CA" sz="2800" dirty="0">
                <a:latin typeface="Arial"/>
                <a:cs typeface="Arial"/>
              </a:rPr>
              <a:t>vs.</a:t>
            </a:r>
            <a:r>
              <a:rPr lang="en-CA" sz="2800" b="1" dirty="0">
                <a:latin typeface="Arial"/>
                <a:cs typeface="Arial"/>
              </a:rPr>
              <a:t> 11.2% ).</a:t>
            </a:r>
            <a:endParaRPr lang="en-CA" sz="2800" dirty="0">
              <a:latin typeface="Arial"/>
              <a:cs typeface="Arial"/>
            </a:endParaRPr>
          </a:p>
          <a:p>
            <a:pPr marL="266700" indent="-25400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266700" indent="-25400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Women</a:t>
            </a:r>
            <a:r>
              <a:rPr lang="en-CA" sz="2800" dirty="0">
                <a:latin typeface="Arial"/>
                <a:cs typeface="Arial"/>
              </a:rPr>
              <a:t> are </a:t>
            </a:r>
            <a:r>
              <a:rPr lang="en-CA" sz="2800" b="1" dirty="0">
                <a:latin typeface="Arial"/>
                <a:cs typeface="Arial"/>
              </a:rPr>
              <a:t>more likely </a:t>
            </a:r>
            <a:r>
              <a:rPr lang="en-CA" sz="2800" dirty="0">
                <a:latin typeface="Arial"/>
                <a:cs typeface="Arial"/>
              </a:rPr>
              <a:t>to think that they should take training to improve their </a:t>
            </a:r>
            <a:r>
              <a:rPr lang="en-CA" sz="2800" b="1" dirty="0">
                <a:latin typeface="Arial"/>
                <a:cs typeface="Arial"/>
              </a:rPr>
              <a:t>math skills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30.3%</a:t>
            </a:r>
            <a:r>
              <a:rPr lang="en-CA" sz="2800" dirty="0">
                <a:latin typeface="Arial"/>
                <a:cs typeface="Arial"/>
              </a:rPr>
              <a:t> vs. </a:t>
            </a:r>
            <a:r>
              <a:rPr lang="en-CA" sz="2800" b="1" dirty="0">
                <a:latin typeface="Arial"/>
                <a:cs typeface="Arial"/>
              </a:rPr>
              <a:t>23%</a:t>
            </a:r>
            <a:r>
              <a:rPr lang="en-CA" sz="2800" dirty="0">
                <a:latin typeface="Arial"/>
                <a:cs typeface="Arial"/>
              </a:rPr>
              <a:t>) and </a:t>
            </a:r>
            <a:r>
              <a:rPr lang="en-CA" sz="2800" b="1" dirty="0">
                <a:latin typeface="Arial"/>
                <a:cs typeface="Arial"/>
              </a:rPr>
              <a:t>computer skills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52.1%</a:t>
            </a:r>
            <a:r>
              <a:rPr lang="en-CA" sz="2800" dirty="0">
                <a:latin typeface="Arial"/>
                <a:cs typeface="Arial"/>
              </a:rPr>
              <a:t> vs. </a:t>
            </a:r>
            <a:r>
              <a:rPr lang="en-CA" sz="2800" b="1" dirty="0">
                <a:latin typeface="Arial"/>
                <a:cs typeface="Arial"/>
              </a:rPr>
              <a:t>45%</a:t>
            </a:r>
            <a:r>
              <a:rPr lang="en-CA" sz="2800" dirty="0">
                <a:latin typeface="Arial"/>
                <a:cs typeface="Arial"/>
              </a:rPr>
              <a:t>), but these </a:t>
            </a:r>
            <a:r>
              <a:rPr lang="en-CA" sz="2800" b="1" dirty="0">
                <a:latin typeface="Arial"/>
                <a:cs typeface="Arial"/>
              </a:rPr>
              <a:t>differences are not statistically significant</a:t>
            </a:r>
            <a:r>
              <a:rPr lang="en-CA" sz="2800" dirty="0">
                <a:latin typeface="Arial"/>
                <a:cs typeface="Arial"/>
              </a:rPr>
              <a:t>.</a:t>
            </a:r>
          </a:p>
          <a:p>
            <a:pPr marL="266700" indent="-254000">
              <a:buFont typeface="Arial"/>
              <a:buChar char="•"/>
            </a:pPr>
            <a:endParaRPr lang="en-CA" sz="24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9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4000" y="1307697"/>
            <a:ext cx="863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Regional differences of training priorities among respondents:</a:t>
            </a:r>
          </a:p>
          <a:p>
            <a:pPr marL="266700" indent="-25400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704850" lvl="1" indent="-514350">
              <a:buFont typeface="+mj-lt"/>
              <a:buAutoNum type="alphaLcParenR"/>
            </a:pPr>
            <a:r>
              <a:rPr lang="en-CA" sz="2800" dirty="0">
                <a:latin typeface="Arial"/>
                <a:cs typeface="Arial"/>
              </a:rPr>
              <a:t>Improving </a:t>
            </a:r>
            <a:r>
              <a:rPr lang="en-CA" sz="2800" b="1" dirty="0">
                <a:latin typeface="Arial"/>
                <a:cs typeface="Arial"/>
              </a:rPr>
              <a:t>reading skills </a:t>
            </a:r>
            <a:r>
              <a:rPr lang="en-CA" sz="2800" dirty="0">
                <a:latin typeface="Arial"/>
                <a:cs typeface="Arial"/>
              </a:rPr>
              <a:t>is the </a:t>
            </a:r>
            <a:r>
              <a:rPr lang="en-CA" sz="2800" b="1" dirty="0">
                <a:latin typeface="Arial"/>
                <a:cs typeface="Arial"/>
              </a:rPr>
              <a:t>highest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Atlantic Canada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16.4%</a:t>
            </a:r>
            <a:r>
              <a:rPr lang="en-CA" sz="2800" dirty="0">
                <a:latin typeface="Arial"/>
                <a:cs typeface="Arial"/>
              </a:rPr>
              <a:t>) and the </a:t>
            </a:r>
            <a:r>
              <a:rPr lang="en-CA" sz="2800" b="1" dirty="0">
                <a:latin typeface="Arial"/>
                <a:cs typeface="Arial"/>
              </a:rPr>
              <a:t>lowest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Ontario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9.3%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  <a:p>
            <a:pPr marL="704850" lvl="1" indent="-514350">
              <a:buFont typeface="+mj-lt"/>
              <a:buAutoNum type="alphaLcParenR"/>
            </a:pPr>
            <a:r>
              <a:rPr lang="en-CA" sz="2800" dirty="0">
                <a:latin typeface="Arial"/>
                <a:cs typeface="Arial"/>
              </a:rPr>
              <a:t>Improving</a:t>
            </a:r>
            <a:r>
              <a:rPr lang="en-CA" sz="2800" b="1" dirty="0">
                <a:latin typeface="Arial"/>
                <a:cs typeface="Arial"/>
              </a:rPr>
              <a:t> math skills </a:t>
            </a:r>
            <a:r>
              <a:rPr lang="en-CA" sz="2800" dirty="0">
                <a:latin typeface="Arial"/>
                <a:cs typeface="Arial"/>
              </a:rPr>
              <a:t>is also the </a:t>
            </a:r>
            <a:r>
              <a:rPr lang="en-CA" sz="2800" b="1" dirty="0">
                <a:latin typeface="Arial"/>
                <a:cs typeface="Arial"/>
              </a:rPr>
              <a:t>highest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Atlantic Canada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32.6%</a:t>
            </a:r>
            <a:r>
              <a:rPr lang="en-CA" sz="2800" dirty="0">
                <a:latin typeface="Arial"/>
                <a:cs typeface="Arial"/>
              </a:rPr>
              <a:t>) and the </a:t>
            </a:r>
            <a:r>
              <a:rPr lang="en-CA" sz="2800" b="1" dirty="0">
                <a:latin typeface="Arial"/>
                <a:cs typeface="Arial"/>
              </a:rPr>
              <a:t>lowest </a:t>
            </a:r>
            <a:r>
              <a:rPr lang="en-CA" sz="2800" dirty="0">
                <a:latin typeface="Arial"/>
                <a:cs typeface="Arial"/>
              </a:rPr>
              <a:t>in </a:t>
            </a:r>
            <a:r>
              <a:rPr lang="en-CA" sz="2800" b="1" dirty="0">
                <a:latin typeface="Arial"/>
                <a:cs typeface="Arial"/>
              </a:rPr>
              <a:t>Quebec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20.9%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  <a:p>
            <a:pPr marL="704850" lvl="1" indent="-514350">
              <a:buFont typeface="+mj-lt"/>
              <a:buAutoNum type="alphaLcParenR"/>
            </a:pPr>
            <a:r>
              <a:rPr lang="en-CA" sz="2800" dirty="0">
                <a:latin typeface="Arial"/>
                <a:cs typeface="Arial"/>
              </a:rPr>
              <a:t>Improving</a:t>
            </a:r>
            <a:r>
              <a:rPr lang="en-CA" sz="2800" b="1" dirty="0">
                <a:latin typeface="Arial"/>
                <a:cs typeface="Arial"/>
              </a:rPr>
              <a:t> computer skills </a:t>
            </a:r>
            <a:r>
              <a:rPr lang="en-CA" sz="2800" dirty="0">
                <a:latin typeface="Arial"/>
                <a:cs typeface="Arial"/>
              </a:rPr>
              <a:t>is the </a:t>
            </a:r>
            <a:r>
              <a:rPr lang="en-CA" sz="2800" b="1" dirty="0">
                <a:latin typeface="Arial"/>
                <a:cs typeface="Arial"/>
              </a:rPr>
              <a:t>highest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British Columbia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54.7%</a:t>
            </a:r>
            <a:r>
              <a:rPr lang="en-CA" sz="2800" dirty="0">
                <a:latin typeface="Arial"/>
                <a:cs typeface="Arial"/>
              </a:rPr>
              <a:t>) and the </a:t>
            </a:r>
            <a:r>
              <a:rPr lang="en-CA" sz="2800" b="1" dirty="0">
                <a:latin typeface="Arial"/>
                <a:cs typeface="Arial"/>
              </a:rPr>
              <a:t>lowest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Quebec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43.3%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4300" y="1152757"/>
            <a:ext cx="8661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CA" sz="2300" dirty="0">
                <a:latin typeface="Arial"/>
                <a:cs typeface="Arial"/>
              </a:rPr>
              <a:t>Interest in training to improve </a:t>
            </a:r>
            <a:r>
              <a:rPr lang="en-CA" sz="2300" b="1" dirty="0">
                <a:latin typeface="Arial"/>
                <a:cs typeface="Arial"/>
              </a:rPr>
              <a:t>occupational skills </a:t>
            </a:r>
            <a:r>
              <a:rPr lang="en-CA" sz="2300" dirty="0">
                <a:latin typeface="Arial"/>
                <a:cs typeface="Arial"/>
              </a:rPr>
              <a:t>is the </a:t>
            </a:r>
            <a:r>
              <a:rPr lang="en-CA" sz="2300" b="1" dirty="0">
                <a:latin typeface="Arial"/>
                <a:cs typeface="Arial"/>
              </a:rPr>
              <a:t>highest</a:t>
            </a:r>
            <a:r>
              <a:rPr lang="en-CA" sz="2300" dirty="0">
                <a:latin typeface="Arial"/>
                <a:cs typeface="Arial"/>
              </a:rPr>
              <a:t> in the </a:t>
            </a:r>
            <a:r>
              <a:rPr lang="en-CA" sz="2300" b="1" dirty="0">
                <a:latin typeface="Arial"/>
                <a:cs typeface="Arial"/>
              </a:rPr>
              <a:t>Prairies</a:t>
            </a:r>
            <a:r>
              <a:rPr lang="en-CA" sz="2300" dirty="0">
                <a:latin typeface="Arial"/>
                <a:cs typeface="Arial"/>
              </a:rPr>
              <a:t> (</a:t>
            </a:r>
            <a:r>
              <a:rPr lang="en-CA" sz="2300" b="1" dirty="0">
                <a:latin typeface="Arial"/>
                <a:cs typeface="Arial"/>
              </a:rPr>
              <a:t>49.6%</a:t>
            </a:r>
            <a:r>
              <a:rPr lang="en-CA" sz="2300" dirty="0">
                <a:latin typeface="Arial"/>
                <a:cs typeface="Arial"/>
              </a:rPr>
              <a:t>) and the </a:t>
            </a:r>
            <a:r>
              <a:rPr lang="en-CA" sz="2300" b="1" dirty="0">
                <a:latin typeface="Arial"/>
                <a:cs typeface="Arial"/>
              </a:rPr>
              <a:t>lowest</a:t>
            </a:r>
            <a:r>
              <a:rPr lang="en-CA" sz="2300" dirty="0">
                <a:latin typeface="Arial"/>
                <a:cs typeface="Arial"/>
              </a:rPr>
              <a:t> in </a:t>
            </a:r>
            <a:r>
              <a:rPr lang="en-CA" sz="2300" b="1" dirty="0">
                <a:latin typeface="Arial"/>
                <a:cs typeface="Arial"/>
              </a:rPr>
              <a:t>Atlantic Canada </a:t>
            </a:r>
            <a:r>
              <a:rPr lang="en-CA" sz="2300" dirty="0">
                <a:latin typeface="Arial"/>
                <a:cs typeface="Arial"/>
              </a:rPr>
              <a:t>(</a:t>
            </a:r>
            <a:r>
              <a:rPr lang="en-CA" sz="2300" b="1" dirty="0">
                <a:latin typeface="Arial"/>
                <a:cs typeface="Arial"/>
              </a:rPr>
              <a:t>40,8%</a:t>
            </a:r>
            <a:r>
              <a:rPr lang="en-CA" sz="2300" dirty="0">
                <a:latin typeface="Arial"/>
                <a:cs typeface="Arial"/>
              </a:rPr>
              <a:t>)</a:t>
            </a:r>
            <a:r>
              <a:rPr lang="en-CA" sz="2300" b="1" dirty="0">
                <a:latin typeface="Arial"/>
                <a:cs typeface="Arial"/>
              </a:rPr>
              <a:t>. </a:t>
            </a:r>
            <a:endParaRPr lang="en-CA" sz="23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endParaRPr lang="en-CA" sz="23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300" dirty="0">
                <a:latin typeface="Arial"/>
                <a:cs typeface="Arial"/>
              </a:rPr>
              <a:t>Those with a </a:t>
            </a:r>
            <a:r>
              <a:rPr lang="en-CA" sz="2300" b="1" dirty="0">
                <a:latin typeface="Arial"/>
                <a:cs typeface="Arial"/>
              </a:rPr>
              <a:t>high school diploma or less </a:t>
            </a:r>
            <a:r>
              <a:rPr lang="en-CA" sz="2300" dirty="0">
                <a:latin typeface="Arial"/>
                <a:cs typeface="Arial"/>
              </a:rPr>
              <a:t>are the </a:t>
            </a:r>
            <a:r>
              <a:rPr lang="en-CA" sz="2300" b="1" dirty="0">
                <a:latin typeface="Arial"/>
                <a:cs typeface="Arial"/>
              </a:rPr>
              <a:t>most interested</a:t>
            </a:r>
            <a:r>
              <a:rPr lang="en-CA" sz="2300" dirty="0">
                <a:latin typeface="Arial"/>
                <a:cs typeface="Arial"/>
              </a:rPr>
              <a:t> in training to improve </a:t>
            </a:r>
            <a:r>
              <a:rPr lang="en-CA" sz="2300" b="1" dirty="0">
                <a:latin typeface="Arial"/>
                <a:cs typeface="Arial"/>
              </a:rPr>
              <a:t>reading skills (14.9%)</a:t>
            </a:r>
            <a:r>
              <a:rPr lang="en-CA" sz="2300" dirty="0">
                <a:latin typeface="Arial"/>
                <a:cs typeface="Arial"/>
              </a:rPr>
              <a:t>, </a:t>
            </a:r>
            <a:r>
              <a:rPr lang="en-CA" sz="2300" b="1" dirty="0">
                <a:latin typeface="Arial"/>
                <a:cs typeface="Arial"/>
              </a:rPr>
              <a:t>math skills (39.1%) </a:t>
            </a:r>
            <a:r>
              <a:rPr lang="en-CA" sz="2300" dirty="0">
                <a:latin typeface="Arial"/>
                <a:cs typeface="Arial"/>
              </a:rPr>
              <a:t>and </a:t>
            </a:r>
            <a:r>
              <a:rPr lang="en-CA" sz="2300" b="1" dirty="0">
                <a:latin typeface="Arial"/>
                <a:cs typeface="Arial"/>
              </a:rPr>
              <a:t>computer skills </a:t>
            </a:r>
            <a:r>
              <a:rPr lang="en-CA" sz="2300" dirty="0">
                <a:latin typeface="Arial"/>
                <a:cs typeface="Arial"/>
              </a:rPr>
              <a:t>(</a:t>
            </a:r>
            <a:r>
              <a:rPr lang="en-CA" sz="2300" b="1" dirty="0">
                <a:latin typeface="Arial"/>
                <a:cs typeface="Arial"/>
              </a:rPr>
              <a:t>56.5%</a:t>
            </a:r>
            <a:r>
              <a:rPr lang="en-CA" sz="2300" dirty="0">
                <a:latin typeface="Arial"/>
                <a:cs typeface="Arial"/>
              </a:rPr>
              <a:t>).</a:t>
            </a:r>
          </a:p>
          <a:p>
            <a:pPr marL="171450" indent="-171450">
              <a:buFontTx/>
              <a:buChar char="-"/>
            </a:pPr>
            <a:endParaRPr lang="en-CA" sz="23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300" dirty="0">
                <a:latin typeface="Arial"/>
                <a:cs typeface="Arial"/>
              </a:rPr>
              <a:t>Those who had </a:t>
            </a:r>
            <a:r>
              <a:rPr lang="en-CA" sz="2300" b="1" dirty="0">
                <a:latin typeface="Arial"/>
                <a:cs typeface="Arial"/>
              </a:rPr>
              <a:t>completed university studies </a:t>
            </a:r>
            <a:r>
              <a:rPr lang="en-CA" sz="2300" dirty="0">
                <a:latin typeface="Arial"/>
                <a:cs typeface="Arial"/>
              </a:rPr>
              <a:t>are the </a:t>
            </a:r>
            <a:r>
              <a:rPr lang="en-CA" sz="2300" b="1" dirty="0">
                <a:latin typeface="Arial"/>
                <a:cs typeface="Arial"/>
              </a:rPr>
              <a:t>least interested</a:t>
            </a:r>
            <a:r>
              <a:rPr lang="en-CA" sz="2300" dirty="0">
                <a:latin typeface="Arial"/>
                <a:cs typeface="Arial"/>
              </a:rPr>
              <a:t> in training to improve their </a:t>
            </a:r>
            <a:r>
              <a:rPr lang="en-CA" sz="2300" b="1" dirty="0">
                <a:latin typeface="Arial"/>
                <a:cs typeface="Arial"/>
              </a:rPr>
              <a:t>reading skills (7.9%) </a:t>
            </a:r>
            <a:r>
              <a:rPr lang="en-CA" sz="2300" dirty="0">
                <a:latin typeface="Arial"/>
                <a:cs typeface="Arial"/>
              </a:rPr>
              <a:t>and</a:t>
            </a:r>
            <a:r>
              <a:rPr lang="en-CA" sz="2300" b="1" dirty="0">
                <a:latin typeface="Arial"/>
                <a:cs typeface="Arial"/>
              </a:rPr>
              <a:t> computer skills </a:t>
            </a:r>
            <a:r>
              <a:rPr lang="en-CA" sz="2300" dirty="0">
                <a:latin typeface="Arial"/>
                <a:cs typeface="Arial"/>
              </a:rPr>
              <a:t>(</a:t>
            </a:r>
            <a:r>
              <a:rPr lang="en-CA" sz="2300" b="1" dirty="0">
                <a:latin typeface="Arial"/>
                <a:cs typeface="Arial"/>
              </a:rPr>
              <a:t>44.2%</a:t>
            </a:r>
            <a:r>
              <a:rPr lang="en-CA" sz="2300" dirty="0">
                <a:latin typeface="Arial"/>
                <a:cs typeface="Arial"/>
              </a:rPr>
              <a:t>)</a:t>
            </a:r>
            <a:r>
              <a:rPr lang="en-CA" sz="2300" b="1" dirty="0">
                <a:latin typeface="Arial"/>
                <a:cs typeface="Arial"/>
              </a:rPr>
              <a:t>.</a:t>
            </a:r>
            <a:endParaRPr lang="en-CA" sz="23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endParaRPr lang="en-CA" sz="23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300" dirty="0">
                <a:latin typeface="Arial"/>
                <a:cs typeface="Arial"/>
              </a:rPr>
              <a:t>Those who had </a:t>
            </a:r>
            <a:r>
              <a:rPr lang="en-CA" sz="2300" b="1" dirty="0">
                <a:latin typeface="Arial"/>
                <a:cs typeface="Arial"/>
              </a:rPr>
              <a:t>completed graduate studies </a:t>
            </a:r>
            <a:r>
              <a:rPr lang="en-CA" sz="2300" dirty="0">
                <a:latin typeface="Arial"/>
                <a:cs typeface="Arial"/>
              </a:rPr>
              <a:t>are the least interested in training to improve </a:t>
            </a:r>
            <a:r>
              <a:rPr lang="en-CA" sz="2300" b="1" dirty="0">
                <a:latin typeface="Arial"/>
                <a:cs typeface="Arial"/>
              </a:rPr>
              <a:t>math skills (20.9%)</a:t>
            </a:r>
            <a:r>
              <a:rPr lang="en-CA" sz="2300" dirty="0">
                <a:latin typeface="Arial"/>
                <a:cs typeface="Arial"/>
              </a:rPr>
              <a:t>.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1300" y="1147677"/>
            <a:ext cx="8661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/>
                <a:cs typeface="Arial"/>
              </a:rPr>
              <a:t>Some differences between education levels are not statistically significant :</a:t>
            </a:r>
          </a:p>
          <a:p>
            <a:endParaRPr lang="fr-CA" sz="2800" b="1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500" dirty="0">
                <a:latin typeface="Arial"/>
                <a:cs typeface="Arial"/>
              </a:rPr>
              <a:t>Those with a </a:t>
            </a:r>
            <a:r>
              <a:rPr lang="en-CA" sz="2500" b="1" dirty="0">
                <a:latin typeface="Arial"/>
                <a:cs typeface="Arial"/>
              </a:rPr>
              <a:t>high school diploma or less </a:t>
            </a:r>
            <a:r>
              <a:rPr lang="en-CA" sz="2500" dirty="0">
                <a:latin typeface="Arial"/>
                <a:cs typeface="Arial"/>
              </a:rPr>
              <a:t>are the </a:t>
            </a:r>
            <a:r>
              <a:rPr lang="en-CA" sz="2500" b="1" dirty="0">
                <a:latin typeface="Arial"/>
                <a:cs typeface="Arial"/>
              </a:rPr>
              <a:t>least interested</a:t>
            </a:r>
            <a:r>
              <a:rPr lang="en-CA" sz="2500" dirty="0">
                <a:latin typeface="Arial"/>
                <a:cs typeface="Arial"/>
              </a:rPr>
              <a:t> in training to improve their </a:t>
            </a:r>
            <a:r>
              <a:rPr lang="en-CA" sz="2500" b="1" dirty="0">
                <a:latin typeface="Arial"/>
                <a:cs typeface="Arial"/>
              </a:rPr>
              <a:t>occupational skills (44.2%)</a:t>
            </a:r>
            <a:r>
              <a:rPr lang="en-CA" sz="2500" dirty="0">
                <a:latin typeface="Arial"/>
                <a:cs typeface="Arial"/>
              </a:rPr>
              <a:t>, while those who had </a:t>
            </a:r>
            <a:r>
              <a:rPr lang="en-CA" sz="2500" b="1" dirty="0">
                <a:latin typeface="Arial"/>
                <a:cs typeface="Arial"/>
              </a:rPr>
              <a:t>some college or university </a:t>
            </a:r>
            <a:r>
              <a:rPr lang="en-CA" sz="2500" dirty="0">
                <a:latin typeface="Arial"/>
                <a:cs typeface="Arial"/>
              </a:rPr>
              <a:t>are the </a:t>
            </a:r>
            <a:r>
              <a:rPr lang="en-CA" sz="2500" b="1" dirty="0">
                <a:latin typeface="Arial"/>
                <a:cs typeface="Arial"/>
              </a:rPr>
              <a:t>most interested</a:t>
            </a:r>
            <a:r>
              <a:rPr lang="en-CA" sz="2500" dirty="0">
                <a:latin typeface="Arial"/>
                <a:cs typeface="Arial"/>
              </a:rPr>
              <a:t> in training (</a:t>
            </a:r>
            <a:r>
              <a:rPr lang="en-CA" sz="2500" b="1" dirty="0">
                <a:latin typeface="Arial"/>
                <a:cs typeface="Arial"/>
              </a:rPr>
              <a:t>50.6%</a:t>
            </a:r>
            <a:r>
              <a:rPr lang="en-CA" sz="2500" dirty="0">
                <a:latin typeface="Arial"/>
                <a:cs typeface="Arial"/>
              </a:rPr>
              <a:t>).</a:t>
            </a:r>
          </a:p>
          <a:p>
            <a:pPr marL="171450" indent="-171450">
              <a:buFontTx/>
              <a:buChar char="-"/>
            </a:pPr>
            <a:endParaRPr lang="en-CA" sz="2500" dirty="0">
              <a:latin typeface="Arial"/>
              <a:cs typeface="Arial"/>
            </a:endParaRPr>
          </a:p>
          <a:p>
            <a:pPr marL="171450" indent="-171450">
              <a:buFontTx/>
              <a:buChar char="-"/>
            </a:pPr>
            <a:r>
              <a:rPr lang="en-CA" sz="2500" dirty="0">
                <a:latin typeface="Arial"/>
                <a:cs typeface="Arial"/>
              </a:rPr>
              <a:t>Interest for </a:t>
            </a:r>
            <a:r>
              <a:rPr lang="en-CA" sz="2500" b="1" dirty="0">
                <a:latin typeface="Arial"/>
                <a:cs typeface="Arial"/>
              </a:rPr>
              <a:t>skills assessment </a:t>
            </a:r>
            <a:r>
              <a:rPr lang="en-CA" sz="2500" dirty="0">
                <a:latin typeface="Arial"/>
                <a:cs typeface="Arial"/>
              </a:rPr>
              <a:t>is </a:t>
            </a:r>
            <a:r>
              <a:rPr lang="en-CA" sz="2500" b="1" dirty="0">
                <a:latin typeface="Arial"/>
                <a:cs typeface="Arial"/>
              </a:rPr>
              <a:t>highest</a:t>
            </a:r>
            <a:r>
              <a:rPr lang="en-CA" sz="2500" dirty="0">
                <a:latin typeface="Arial"/>
                <a:cs typeface="Arial"/>
              </a:rPr>
              <a:t> among those with </a:t>
            </a:r>
            <a:r>
              <a:rPr lang="en-CA" sz="2500" b="1" dirty="0">
                <a:latin typeface="Arial"/>
                <a:cs typeface="Arial"/>
              </a:rPr>
              <a:t>some college or university </a:t>
            </a:r>
            <a:r>
              <a:rPr lang="en-CA" sz="2500" dirty="0">
                <a:latin typeface="Arial"/>
                <a:cs typeface="Arial"/>
              </a:rPr>
              <a:t>(</a:t>
            </a:r>
            <a:r>
              <a:rPr lang="en-CA" sz="2500" b="1" dirty="0">
                <a:latin typeface="Arial"/>
                <a:cs typeface="Arial"/>
              </a:rPr>
              <a:t>32.5%</a:t>
            </a:r>
            <a:r>
              <a:rPr lang="en-CA" sz="2500" dirty="0">
                <a:latin typeface="Arial"/>
                <a:cs typeface="Arial"/>
              </a:rPr>
              <a:t>) and </a:t>
            </a:r>
            <a:r>
              <a:rPr lang="en-CA" sz="2500" b="1" dirty="0">
                <a:latin typeface="Arial"/>
                <a:cs typeface="Arial"/>
              </a:rPr>
              <a:t>lowest </a:t>
            </a:r>
            <a:r>
              <a:rPr lang="en-CA" sz="2500" dirty="0">
                <a:latin typeface="Arial"/>
                <a:cs typeface="Arial"/>
              </a:rPr>
              <a:t>for those who have </a:t>
            </a:r>
            <a:r>
              <a:rPr lang="en-CA" sz="2500" b="1" dirty="0">
                <a:latin typeface="Arial"/>
                <a:cs typeface="Arial"/>
              </a:rPr>
              <a:t>completed university studies </a:t>
            </a:r>
            <a:r>
              <a:rPr lang="en-CA" sz="2500" dirty="0">
                <a:latin typeface="Arial"/>
                <a:cs typeface="Arial"/>
              </a:rPr>
              <a:t>(</a:t>
            </a:r>
            <a:r>
              <a:rPr lang="en-CA" sz="2500" b="1" dirty="0">
                <a:latin typeface="Arial"/>
                <a:cs typeface="Arial"/>
              </a:rPr>
              <a:t>27.5%</a:t>
            </a:r>
            <a:r>
              <a:rPr lang="en-CA" sz="2500" dirty="0">
                <a:latin typeface="Arial"/>
                <a:cs typeface="Arial"/>
              </a:rPr>
              <a:t>).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7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34228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en-CA" sz="5400" b="1" i="1" dirty="0"/>
              <a:t>Theme 3: The perception of the usefulness of personal training accounts and other topics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6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992605"/>
            <a:ext cx="9144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Question : </a:t>
            </a:r>
            <a:r>
              <a:rPr lang="en-CA" sz="2400" i="1" dirty="0"/>
              <a:t>Let’s suppose that the government created a personal training account in your name to help you save money for training. This would be like a Registered Education Savings Plan (RESP), but for your training. To what extent would you agree or disagree with the following statements? </a:t>
            </a:r>
          </a:p>
          <a:p>
            <a:endParaRPr lang="en-CA" sz="2400" dirty="0"/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I would be more interested in taking training 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I would make financial contributions to my personal training account 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I would be more interested in taking training if the government topped up my contribution by depositing funds into my personal training account. 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/>
              <a:t>I would be even more interested in taking training if my employer topped up my contribution and that of the government by depositing funds into my personal training account. 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61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9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4300" y="1328552"/>
            <a:ext cx="8521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/>
                <a:cs typeface="Arial"/>
              </a:rPr>
              <a:t>A majority of respondents believe that a Personal Training Account would be useful to increase training</a:t>
            </a:r>
          </a:p>
          <a:p>
            <a:endParaRPr lang="en-CA" sz="2000" b="1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000" b="1" dirty="0">
                <a:latin typeface="Arial"/>
                <a:cs typeface="Arial"/>
              </a:rPr>
              <a:t>53.1% </a:t>
            </a:r>
            <a:r>
              <a:rPr lang="en-CA" sz="2000" dirty="0">
                <a:latin typeface="Arial"/>
                <a:cs typeface="Arial"/>
              </a:rPr>
              <a:t>of respondents, an estimated </a:t>
            </a:r>
            <a:r>
              <a:rPr lang="en-CA" sz="2000" b="1" dirty="0">
                <a:latin typeface="Arial"/>
                <a:cs typeface="Arial"/>
              </a:rPr>
              <a:t>10.8 million </a:t>
            </a:r>
            <a:r>
              <a:rPr lang="en-CA" sz="2000" dirty="0">
                <a:latin typeface="Arial"/>
                <a:cs typeface="Arial"/>
              </a:rPr>
              <a:t>active</a:t>
            </a:r>
            <a:r>
              <a:rPr lang="en-CA" sz="2000" b="1" dirty="0">
                <a:latin typeface="Arial"/>
                <a:cs typeface="Arial"/>
              </a:rPr>
              <a:t> </a:t>
            </a:r>
            <a:r>
              <a:rPr lang="en-CA" sz="2000" dirty="0">
                <a:latin typeface="Arial"/>
                <a:cs typeface="Arial"/>
              </a:rPr>
              <a:t>Canadians, agree or somewhat agree that they would be more interested in training if they had a Personal Training Account (PTA).</a:t>
            </a: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000" b="1" dirty="0">
                <a:latin typeface="Arial"/>
                <a:cs typeface="Arial"/>
              </a:rPr>
              <a:t>55% </a:t>
            </a:r>
            <a:r>
              <a:rPr lang="en-CA" sz="2000" dirty="0">
                <a:latin typeface="Arial"/>
                <a:cs typeface="Arial"/>
              </a:rPr>
              <a:t>of respondents, an estimated </a:t>
            </a:r>
            <a:r>
              <a:rPr lang="en-CA" sz="2000" b="1" dirty="0">
                <a:latin typeface="Arial"/>
                <a:cs typeface="Arial"/>
              </a:rPr>
              <a:t>11.2 million</a:t>
            </a:r>
            <a:r>
              <a:rPr lang="en-CA" sz="2000" dirty="0">
                <a:latin typeface="Arial"/>
                <a:cs typeface="Arial"/>
              </a:rPr>
              <a:t> active Canadians, would be </a:t>
            </a:r>
            <a:r>
              <a:rPr lang="en-CA" sz="2000" b="1" dirty="0">
                <a:latin typeface="Arial"/>
                <a:cs typeface="Arial"/>
              </a:rPr>
              <a:t>more interested </a:t>
            </a:r>
            <a:r>
              <a:rPr lang="en-CA" sz="2000" dirty="0">
                <a:latin typeface="Arial"/>
                <a:cs typeface="Arial"/>
              </a:rPr>
              <a:t>in taking training</a:t>
            </a:r>
            <a:r>
              <a:rPr lang="en-CA" sz="2000" b="1" dirty="0">
                <a:latin typeface="Arial"/>
                <a:cs typeface="Arial"/>
              </a:rPr>
              <a:t> if the government topped up </a:t>
            </a:r>
            <a:r>
              <a:rPr lang="en-CA" sz="2000" dirty="0">
                <a:latin typeface="Arial"/>
                <a:cs typeface="Arial"/>
              </a:rPr>
              <a:t>their contribution. </a:t>
            </a: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000" b="1" dirty="0">
                <a:latin typeface="Arial"/>
                <a:cs typeface="Arial"/>
              </a:rPr>
              <a:t>54.7%</a:t>
            </a:r>
            <a:r>
              <a:rPr lang="en-CA" sz="2000" dirty="0">
                <a:latin typeface="Arial"/>
                <a:cs typeface="Arial"/>
              </a:rPr>
              <a:t> of respondents, an estimated </a:t>
            </a:r>
            <a:r>
              <a:rPr lang="en-CA" sz="2000" b="1" dirty="0">
                <a:latin typeface="Arial"/>
                <a:cs typeface="Arial"/>
              </a:rPr>
              <a:t>11.1 million</a:t>
            </a:r>
            <a:r>
              <a:rPr lang="en-CA" sz="2000" dirty="0">
                <a:latin typeface="Arial"/>
                <a:cs typeface="Arial"/>
              </a:rPr>
              <a:t> active Canadians, agree or somewhat agree that they would be </a:t>
            </a:r>
            <a:r>
              <a:rPr lang="en-CA" sz="2000" b="1" dirty="0">
                <a:latin typeface="Arial"/>
                <a:cs typeface="Arial"/>
              </a:rPr>
              <a:t>even more interested </a:t>
            </a:r>
            <a:r>
              <a:rPr lang="en-CA" sz="2000" dirty="0">
                <a:latin typeface="Arial"/>
                <a:cs typeface="Arial"/>
              </a:rPr>
              <a:t>in taking training </a:t>
            </a:r>
            <a:r>
              <a:rPr lang="en-CA" sz="2000" b="1" dirty="0">
                <a:latin typeface="Arial"/>
                <a:cs typeface="Arial"/>
              </a:rPr>
              <a:t>if their employer and the government topped up </a:t>
            </a:r>
            <a:r>
              <a:rPr lang="en-CA" sz="2000" dirty="0">
                <a:latin typeface="Arial"/>
                <a:cs typeface="Arial"/>
              </a:rPr>
              <a:t>their contribution. </a:t>
            </a:r>
          </a:p>
          <a:p>
            <a:pPr marL="171450" indent="-171450">
              <a:buFont typeface="Arial"/>
              <a:buChar char="•"/>
            </a:pPr>
            <a:endParaRPr lang="en-CA" sz="3200" dirty="0">
              <a:latin typeface="Arial"/>
              <a:cs typeface="Arial"/>
            </a:endParaRPr>
          </a:p>
          <a:p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8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3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4300" y="1403919"/>
            <a:ext cx="881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/>
              <a:cs typeface="Arial"/>
            </a:endParaRPr>
          </a:p>
          <a:p>
            <a:endParaRPr lang="en-CA" sz="2000" b="1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Younger Canadians </a:t>
            </a:r>
            <a:r>
              <a:rPr lang="en-CA" sz="2800" dirty="0">
                <a:latin typeface="Arial"/>
                <a:cs typeface="Arial"/>
              </a:rPr>
              <a:t>(18- 34) are </a:t>
            </a:r>
            <a:r>
              <a:rPr lang="en-CA" sz="2800" b="1" dirty="0">
                <a:latin typeface="Arial"/>
                <a:cs typeface="Arial"/>
              </a:rPr>
              <a:t>most likely </a:t>
            </a:r>
            <a:r>
              <a:rPr lang="en-CA" sz="2800" dirty="0">
                <a:latin typeface="Arial"/>
                <a:cs typeface="Arial"/>
              </a:rPr>
              <a:t>to be interested in training with a PTA (</a:t>
            </a:r>
            <a:r>
              <a:rPr lang="en-CA" sz="2800" b="1" dirty="0">
                <a:latin typeface="Arial"/>
                <a:cs typeface="Arial"/>
              </a:rPr>
              <a:t>69.4%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Those in the </a:t>
            </a:r>
            <a:r>
              <a:rPr lang="en-CA" sz="2800" b="1" dirty="0">
                <a:latin typeface="Arial"/>
                <a:cs typeface="Arial"/>
              </a:rPr>
              <a:t>55 plus</a:t>
            </a:r>
            <a:r>
              <a:rPr lang="en-CA" sz="2800" dirty="0">
                <a:latin typeface="Arial"/>
                <a:cs typeface="Arial"/>
              </a:rPr>
              <a:t> age group are </a:t>
            </a:r>
            <a:r>
              <a:rPr lang="en-CA" sz="2800" b="1" dirty="0">
                <a:latin typeface="Arial"/>
                <a:cs typeface="Arial"/>
              </a:rPr>
              <a:t>the least likely </a:t>
            </a:r>
            <a:r>
              <a:rPr lang="en-CA" sz="2800" dirty="0">
                <a:latin typeface="Arial"/>
                <a:cs typeface="Arial"/>
              </a:rPr>
              <a:t>to be interested in training with a PTA (</a:t>
            </a:r>
            <a:r>
              <a:rPr lang="en-CA" sz="2800" b="1" dirty="0">
                <a:latin typeface="Arial"/>
                <a:cs typeface="Arial"/>
              </a:rPr>
              <a:t>30.8%</a:t>
            </a:r>
            <a:r>
              <a:rPr lang="en-CA" sz="2800" dirty="0">
                <a:latin typeface="Arial"/>
                <a:cs typeface="Arial"/>
              </a:rPr>
              <a:t>). 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Women</a:t>
            </a:r>
            <a:r>
              <a:rPr lang="en-CA" sz="2800" dirty="0">
                <a:latin typeface="Arial"/>
                <a:cs typeface="Arial"/>
              </a:rPr>
              <a:t> are </a:t>
            </a:r>
            <a:r>
              <a:rPr lang="en-CA" sz="2800" b="1" dirty="0">
                <a:latin typeface="Arial"/>
                <a:cs typeface="Arial"/>
              </a:rPr>
              <a:t>more likely </a:t>
            </a:r>
            <a:r>
              <a:rPr lang="en-CA" sz="2800" dirty="0">
                <a:latin typeface="Arial"/>
                <a:cs typeface="Arial"/>
              </a:rPr>
              <a:t>to be interested in training with a PTA than </a:t>
            </a:r>
            <a:r>
              <a:rPr lang="en-CA" sz="2800" b="1" dirty="0">
                <a:latin typeface="Arial"/>
                <a:cs typeface="Arial"/>
              </a:rPr>
              <a:t>men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57.9%</a:t>
            </a:r>
            <a:r>
              <a:rPr lang="en-CA" sz="2800" dirty="0">
                <a:latin typeface="Arial"/>
                <a:cs typeface="Arial"/>
              </a:rPr>
              <a:t> vs. </a:t>
            </a:r>
            <a:r>
              <a:rPr lang="en-CA" sz="2800" b="1" dirty="0">
                <a:latin typeface="Arial"/>
                <a:cs typeface="Arial"/>
              </a:rPr>
              <a:t>48.7</a:t>
            </a:r>
            <a:r>
              <a:rPr lang="en-CA" sz="2800" dirty="0">
                <a:latin typeface="Arial"/>
                <a:cs typeface="Arial"/>
              </a:rPr>
              <a:t>%). </a:t>
            </a:r>
          </a:p>
          <a:p>
            <a:pPr marL="171450" indent="-171450">
              <a:buFont typeface="Arial"/>
              <a:buChar char="•"/>
            </a:pP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12-18 à 19.2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8"/>
            <a:ext cx="9144000" cy="9926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100" y="1317445"/>
            <a:ext cx="78613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u="sng" dirty="0"/>
              <a:t>Methodology</a:t>
            </a:r>
          </a:p>
          <a:p>
            <a:endParaRPr lang="en-CA" sz="36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3200" dirty="0"/>
              <a:t>Hybrid, random telephone and online survey of 1,010 Canadians, 18 years of age or older conducted between November 29-December 2,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3200" dirty="0"/>
              <a:t>Participants recruited by telephone by live agents as part of an onmibus survey.</a:t>
            </a:r>
          </a:p>
          <a:p>
            <a:endParaRPr lang="en-CA" sz="2000" b="1" i="1" dirty="0"/>
          </a:p>
          <a:p>
            <a:endParaRPr lang="en-CA" dirty="0"/>
          </a:p>
        </p:txBody>
      </p:sp>
      <p:pic>
        <p:nvPicPr>
          <p:cNvPr id="6" name="Image 5" descr="Capture d’écran 2019-12-23 à 11.2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7500" cy="10043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7500" y="180629"/>
            <a:ext cx="2654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The survey</a:t>
            </a:r>
            <a:endParaRPr lang="fr-CA" sz="4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9215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4000" y="1787459"/>
            <a:ext cx="863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Interest in training with a PTA is </a:t>
            </a:r>
            <a:r>
              <a:rPr lang="en-CA" sz="2800" b="1" dirty="0">
                <a:latin typeface="Arial"/>
                <a:cs typeface="Arial"/>
              </a:rPr>
              <a:t>highest</a:t>
            </a:r>
            <a:r>
              <a:rPr lang="en-CA" sz="2800" dirty="0">
                <a:latin typeface="Arial"/>
                <a:cs typeface="Arial"/>
              </a:rPr>
              <a:t> in the </a:t>
            </a:r>
            <a:r>
              <a:rPr lang="en-CA" sz="2800" b="1" dirty="0">
                <a:latin typeface="Arial"/>
                <a:cs typeface="Arial"/>
              </a:rPr>
              <a:t>Prairies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56.3%</a:t>
            </a:r>
            <a:r>
              <a:rPr lang="en-CA" sz="2800" dirty="0">
                <a:latin typeface="Arial"/>
                <a:cs typeface="Arial"/>
              </a:rPr>
              <a:t>) and </a:t>
            </a:r>
            <a:r>
              <a:rPr lang="en-CA" sz="2800" b="1" dirty="0">
                <a:latin typeface="Arial"/>
                <a:cs typeface="Arial"/>
              </a:rPr>
              <a:t>lowest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British Columbia 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47.5%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Those with a </a:t>
            </a:r>
            <a:r>
              <a:rPr lang="en-CA" sz="2800" b="1" dirty="0">
                <a:latin typeface="Arial"/>
                <a:cs typeface="Arial"/>
              </a:rPr>
              <a:t>high school diploma or less </a:t>
            </a:r>
            <a:r>
              <a:rPr lang="en-CA" sz="2800" dirty="0">
                <a:latin typeface="Arial"/>
                <a:cs typeface="Arial"/>
              </a:rPr>
              <a:t>are </a:t>
            </a:r>
            <a:r>
              <a:rPr lang="en-CA" sz="2800" b="1" dirty="0">
                <a:latin typeface="Arial"/>
                <a:cs typeface="Arial"/>
              </a:rPr>
              <a:t>least likely </a:t>
            </a:r>
            <a:r>
              <a:rPr lang="en-CA" sz="2800" dirty="0">
                <a:latin typeface="Arial"/>
                <a:cs typeface="Arial"/>
              </a:rPr>
              <a:t>to be interested in training with a PTA (</a:t>
            </a:r>
            <a:r>
              <a:rPr lang="en-CA" sz="2800" b="1" dirty="0">
                <a:latin typeface="Arial"/>
                <a:cs typeface="Arial"/>
              </a:rPr>
              <a:t>49.5%</a:t>
            </a:r>
            <a:r>
              <a:rPr lang="en-CA" sz="2800" dirty="0">
                <a:latin typeface="Arial"/>
                <a:cs typeface="Arial"/>
              </a:rPr>
              <a:t>)</a:t>
            </a:r>
            <a:r>
              <a:rPr lang="en-CA" sz="2800" b="1" dirty="0">
                <a:latin typeface="Arial"/>
                <a:cs typeface="Arial"/>
              </a:rPr>
              <a:t> </a:t>
            </a:r>
            <a:r>
              <a:rPr lang="en-CA" sz="2800" dirty="0">
                <a:latin typeface="Arial"/>
                <a:cs typeface="Arial"/>
              </a:rPr>
              <a:t>while those who have </a:t>
            </a:r>
            <a:r>
              <a:rPr lang="en-CA" sz="2800" b="1" dirty="0">
                <a:latin typeface="Arial"/>
                <a:cs typeface="Arial"/>
              </a:rPr>
              <a:t>completed university studies </a:t>
            </a:r>
            <a:r>
              <a:rPr lang="en-CA" sz="2800" dirty="0">
                <a:latin typeface="Arial"/>
                <a:cs typeface="Arial"/>
              </a:rPr>
              <a:t>(</a:t>
            </a:r>
            <a:r>
              <a:rPr lang="en-CA" sz="2800" b="1" dirty="0">
                <a:latin typeface="Arial"/>
                <a:cs typeface="Arial"/>
              </a:rPr>
              <a:t>58.5%</a:t>
            </a:r>
            <a:r>
              <a:rPr lang="en-CA" sz="2800" dirty="0">
                <a:latin typeface="Arial"/>
                <a:cs typeface="Arial"/>
              </a:rPr>
              <a:t>)</a:t>
            </a:r>
            <a:r>
              <a:rPr lang="en-CA" sz="2800" b="1" dirty="0">
                <a:latin typeface="Arial"/>
                <a:cs typeface="Arial"/>
              </a:rPr>
              <a:t> </a:t>
            </a:r>
            <a:r>
              <a:rPr lang="en-CA" sz="2800" dirty="0">
                <a:latin typeface="Arial"/>
                <a:cs typeface="Arial"/>
              </a:rPr>
              <a:t>are </a:t>
            </a:r>
            <a:r>
              <a:rPr lang="en-CA" sz="2800" b="1" dirty="0">
                <a:latin typeface="Arial"/>
                <a:cs typeface="Arial"/>
              </a:rPr>
              <a:t>most likely to be interested in training with a PTA</a:t>
            </a:r>
            <a:r>
              <a:rPr lang="en-CA" sz="2800" dirty="0">
                <a:latin typeface="Arial"/>
                <a:cs typeface="Arial"/>
              </a:rPr>
              <a:t>.</a:t>
            </a:r>
            <a:r>
              <a:rPr lang="en-CA" sz="2800" b="1" dirty="0">
                <a:latin typeface="Arial"/>
                <a:cs typeface="Arial"/>
              </a:rPr>
              <a:t> </a:t>
            </a:r>
            <a:endParaRPr lang="en-CA" sz="14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9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33600" y="1022919"/>
            <a:ext cx="650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/>
              <a:cs typeface="Arial"/>
            </a:endParaRPr>
          </a:p>
          <a:p>
            <a:endParaRPr lang="en-CA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1200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1450" y="1592305"/>
            <a:ext cx="880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Arial"/>
                <a:cs typeface="Arial"/>
              </a:rPr>
              <a:t>Many Canadians would likely contribute to a Personal Training Account </a:t>
            </a:r>
          </a:p>
          <a:p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40.5%</a:t>
            </a:r>
            <a:r>
              <a:rPr lang="en-CA" sz="2800" dirty="0">
                <a:latin typeface="Arial"/>
                <a:cs typeface="Arial"/>
              </a:rPr>
              <a:t> of respondents, an estimated </a:t>
            </a:r>
            <a:r>
              <a:rPr lang="en-CA" sz="2800" b="1" dirty="0">
                <a:latin typeface="Arial"/>
                <a:cs typeface="Arial"/>
              </a:rPr>
              <a:t>8.2 million </a:t>
            </a:r>
            <a:r>
              <a:rPr lang="en-CA" sz="2800" dirty="0">
                <a:latin typeface="Arial"/>
                <a:cs typeface="Arial"/>
              </a:rPr>
              <a:t>active Canadians, agree or somewhat agree that they </a:t>
            </a:r>
            <a:r>
              <a:rPr lang="en-CA" sz="2800" b="1" dirty="0">
                <a:latin typeface="Arial"/>
                <a:cs typeface="Arial"/>
              </a:rPr>
              <a:t>would make financial contributions</a:t>
            </a:r>
            <a:r>
              <a:rPr lang="en-CA" sz="2800" dirty="0">
                <a:latin typeface="Arial"/>
                <a:cs typeface="Arial"/>
              </a:rPr>
              <a:t> to a Personal Training Account. </a:t>
            </a: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9400" y="1569019"/>
            <a:ext cx="835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/>
              <a:cs typeface="Arial"/>
            </a:endParaRPr>
          </a:p>
          <a:p>
            <a:r>
              <a:rPr lang="en-CA" sz="2400" b="1" dirty="0">
                <a:latin typeface="Arial"/>
                <a:cs typeface="Arial"/>
              </a:rPr>
              <a:t>Contribution to a Personal Training Account (PTA)</a:t>
            </a:r>
          </a:p>
          <a:p>
            <a:r>
              <a:rPr lang="en-CA"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CA" sz="2400" b="1" dirty="0">
                <a:latin typeface="Arial"/>
                <a:cs typeface="Arial"/>
              </a:rPr>
              <a:t>Younger Canadians </a:t>
            </a:r>
            <a:r>
              <a:rPr lang="en-CA" sz="2400" dirty="0">
                <a:latin typeface="Arial"/>
                <a:cs typeface="Arial"/>
              </a:rPr>
              <a:t>(18-34) are </a:t>
            </a:r>
            <a:r>
              <a:rPr lang="en-CA" sz="2400" b="1" dirty="0">
                <a:latin typeface="Arial"/>
                <a:cs typeface="Arial"/>
              </a:rPr>
              <a:t>most likely </a:t>
            </a:r>
            <a:r>
              <a:rPr lang="en-CA" sz="2400" dirty="0">
                <a:latin typeface="Arial"/>
                <a:cs typeface="Arial"/>
              </a:rPr>
              <a:t>to make financial contributions to a PTA (</a:t>
            </a:r>
            <a:r>
              <a:rPr lang="en-CA" sz="2400" b="1" dirty="0">
                <a:latin typeface="Arial"/>
                <a:cs typeface="Arial"/>
              </a:rPr>
              <a:t>51.8%</a:t>
            </a:r>
            <a:r>
              <a:rPr lang="en-CA" sz="2400" dirty="0">
                <a:latin typeface="Arial"/>
                <a:cs typeface="Arial"/>
              </a:rPr>
              <a:t>) while those in the </a:t>
            </a:r>
            <a:r>
              <a:rPr lang="en-CA" sz="2400" b="1" dirty="0">
                <a:latin typeface="Arial"/>
                <a:cs typeface="Arial"/>
              </a:rPr>
              <a:t>55 plus</a:t>
            </a:r>
            <a:r>
              <a:rPr lang="en-CA" sz="2400" dirty="0">
                <a:latin typeface="Arial"/>
                <a:cs typeface="Arial"/>
              </a:rPr>
              <a:t> age group are</a:t>
            </a:r>
            <a:r>
              <a:rPr lang="en-CA" sz="2400" b="1" dirty="0">
                <a:latin typeface="Arial"/>
                <a:cs typeface="Arial"/>
              </a:rPr>
              <a:t> least likely </a:t>
            </a:r>
            <a:r>
              <a:rPr lang="en-CA" sz="2400" dirty="0">
                <a:latin typeface="Arial"/>
                <a:cs typeface="Arial"/>
              </a:rPr>
              <a:t>(</a:t>
            </a:r>
            <a:r>
              <a:rPr lang="en-CA" sz="2400" b="1" dirty="0">
                <a:latin typeface="Arial"/>
                <a:cs typeface="Arial"/>
              </a:rPr>
              <a:t>25.1%</a:t>
            </a:r>
            <a:r>
              <a:rPr lang="en-CA" sz="2400" dirty="0">
                <a:latin typeface="Arial"/>
                <a:cs typeface="Arial"/>
              </a:rPr>
              <a:t>). </a:t>
            </a:r>
          </a:p>
          <a:p>
            <a:pPr marL="342900" indent="-342900">
              <a:buFont typeface="Arial"/>
              <a:buChar char="•"/>
            </a:pPr>
            <a:endParaRPr lang="en-CA" sz="2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400" b="1" dirty="0">
                <a:latin typeface="Arial"/>
                <a:cs typeface="Arial"/>
              </a:rPr>
              <a:t>Women</a:t>
            </a:r>
            <a:r>
              <a:rPr lang="en-CA" sz="2400" dirty="0">
                <a:latin typeface="Arial"/>
                <a:cs typeface="Arial"/>
              </a:rPr>
              <a:t> are </a:t>
            </a:r>
            <a:r>
              <a:rPr lang="en-CA" sz="2400" b="1" dirty="0">
                <a:latin typeface="Arial"/>
                <a:cs typeface="Arial"/>
              </a:rPr>
              <a:t>more likely </a:t>
            </a:r>
            <a:r>
              <a:rPr lang="en-CA" sz="2400" dirty="0">
                <a:latin typeface="Arial"/>
                <a:cs typeface="Arial"/>
              </a:rPr>
              <a:t>to make financial contributions to a PTA than </a:t>
            </a:r>
            <a:r>
              <a:rPr lang="en-CA" sz="2400" b="1" dirty="0">
                <a:latin typeface="Arial"/>
                <a:cs typeface="Arial"/>
              </a:rPr>
              <a:t>men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42.6%</a:t>
            </a:r>
            <a:r>
              <a:rPr lang="en-CA" sz="2400" dirty="0">
                <a:latin typeface="Arial"/>
                <a:cs typeface="Arial"/>
              </a:rPr>
              <a:t> vs </a:t>
            </a:r>
            <a:r>
              <a:rPr lang="en-CA" sz="2400" b="1" dirty="0">
                <a:latin typeface="Arial"/>
                <a:cs typeface="Arial"/>
              </a:rPr>
              <a:t>38.6%</a:t>
            </a:r>
            <a:r>
              <a:rPr lang="en-CA" sz="2400" dirty="0">
                <a:latin typeface="Arial"/>
                <a:cs typeface="Arial"/>
              </a:rPr>
              <a:t>). </a:t>
            </a:r>
          </a:p>
          <a:p>
            <a:endParaRPr lang="en-CA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20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00416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/>
              <a:cs typeface="Arial"/>
            </a:endParaRPr>
          </a:p>
          <a:p>
            <a:pPr algn="ctr"/>
            <a:r>
              <a:rPr lang="en-CA" sz="2800" b="1" dirty="0">
                <a:latin typeface="Arial"/>
                <a:cs typeface="Arial"/>
              </a:rPr>
              <a:t>Contribution to a Personal Training Account</a:t>
            </a:r>
          </a:p>
          <a:p>
            <a:endParaRPr lang="en-CA"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Interest in contributing to a PTA is </a:t>
            </a:r>
            <a:r>
              <a:rPr lang="en-CA" sz="2800" b="1" dirty="0">
                <a:latin typeface="Arial"/>
                <a:cs typeface="Arial"/>
              </a:rPr>
              <a:t>highest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Quebec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44.5%</a:t>
            </a:r>
            <a:r>
              <a:rPr lang="en-CA" sz="2800" dirty="0">
                <a:latin typeface="Arial"/>
                <a:cs typeface="Arial"/>
              </a:rPr>
              <a:t>) and </a:t>
            </a:r>
            <a:r>
              <a:rPr lang="en-CA" sz="2800" b="1" dirty="0">
                <a:latin typeface="Arial"/>
                <a:cs typeface="Arial"/>
              </a:rPr>
              <a:t>lowest</a:t>
            </a:r>
            <a:r>
              <a:rPr lang="en-CA" sz="2800" dirty="0">
                <a:latin typeface="Arial"/>
                <a:cs typeface="Arial"/>
              </a:rPr>
              <a:t> in </a:t>
            </a:r>
            <a:r>
              <a:rPr lang="en-CA" sz="2800" b="1" dirty="0">
                <a:latin typeface="Arial"/>
                <a:cs typeface="Arial"/>
              </a:rPr>
              <a:t>Atlantic Canada</a:t>
            </a:r>
            <a:r>
              <a:rPr lang="en-CA" sz="2800" dirty="0">
                <a:latin typeface="Arial"/>
                <a:cs typeface="Arial"/>
              </a:rPr>
              <a:t> (</a:t>
            </a:r>
            <a:r>
              <a:rPr lang="en-CA" sz="2800" b="1" dirty="0">
                <a:latin typeface="Arial"/>
                <a:cs typeface="Arial"/>
              </a:rPr>
              <a:t>37.4%</a:t>
            </a:r>
            <a:r>
              <a:rPr lang="en-CA" sz="2800" dirty="0">
                <a:latin typeface="Arial"/>
                <a:cs typeface="Arial"/>
              </a:rPr>
              <a:t>).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Those who have </a:t>
            </a:r>
            <a:r>
              <a:rPr lang="en-CA" sz="2800" b="1" dirty="0">
                <a:latin typeface="Arial"/>
                <a:cs typeface="Arial"/>
              </a:rPr>
              <a:t>completed college </a:t>
            </a:r>
            <a:r>
              <a:rPr lang="en-CA" sz="2800" dirty="0">
                <a:latin typeface="Arial"/>
                <a:cs typeface="Arial"/>
              </a:rPr>
              <a:t>have </a:t>
            </a:r>
            <a:r>
              <a:rPr lang="en-CA" sz="2800" b="1" dirty="0">
                <a:latin typeface="Arial"/>
                <a:cs typeface="Arial"/>
              </a:rPr>
              <a:t>the highest </a:t>
            </a:r>
            <a:r>
              <a:rPr lang="en-CA" sz="2800" dirty="0">
                <a:latin typeface="Arial"/>
                <a:cs typeface="Arial"/>
              </a:rPr>
              <a:t>interest in contributing to a PTA (</a:t>
            </a:r>
            <a:r>
              <a:rPr lang="en-CA" sz="2800" b="1" dirty="0">
                <a:latin typeface="Arial"/>
                <a:cs typeface="Arial"/>
              </a:rPr>
              <a:t>43.9%</a:t>
            </a:r>
            <a:r>
              <a:rPr lang="en-CA" sz="2800" dirty="0">
                <a:latin typeface="Arial"/>
                <a:cs typeface="Arial"/>
              </a:rPr>
              <a:t>) while those who have </a:t>
            </a:r>
            <a:r>
              <a:rPr lang="en-CA" sz="2800" b="1" dirty="0">
                <a:latin typeface="Arial"/>
                <a:cs typeface="Arial"/>
              </a:rPr>
              <a:t>completed university studies </a:t>
            </a:r>
            <a:r>
              <a:rPr lang="en-CA" sz="2800" dirty="0">
                <a:latin typeface="Arial"/>
                <a:cs typeface="Arial"/>
              </a:rPr>
              <a:t>are the least </a:t>
            </a:r>
            <a:r>
              <a:rPr lang="en-CA" sz="2800" b="1" dirty="0">
                <a:latin typeface="Arial"/>
                <a:cs typeface="Arial"/>
              </a:rPr>
              <a:t>likely </a:t>
            </a:r>
            <a:r>
              <a:rPr lang="en-CA" sz="2800" dirty="0">
                <a:latin typeface="Arial"/>
                <a:cs typeface="Arial"/>
              </a:rPr>
              <a:t>to contribute to a PTA  (</a:t>
            </a:r>
            <a:r>
              <a:rPr lang="en-CA" sz="2800" b="1" dirty="0">
                <a:latin typeface="Arial"/>
                <a:cs typeface="Arial"/>
              </a:rPr>
              <a:t>38.5%</a:t>
            </a:r>
            <a:r>
              <a:rPr lang="en-CA" sz="2800" dirty="0">
                <a:latin typeface="Arial"/>
                <a:cs typeface="Arial"/>
              </a:rPr>
              <a:t>)</a:t>
            </a:r>
          </a:p>
          <a:p>
            <a:endParaRPr lang="en-CA" sz="2800" dirty="0">
              <a:latin typeface="Arial"/>
              <a:cs typeface="Arial"/>
            </a:endParaRPr>
          </a:p>
          <a:p>
            <a:r>
              <a:rPr lang="en-CA" sz="2800" b="1" dirty="0">
                <a:latin typeface="Arial"/>
                <a:cs typeface="Arial"/>
              </a:rPr>
              <a:t>but those differences are not statistically significant.</a:t>
            </a:r>
            <a:endParaRPr lang="fr-CA" sz="2800" b="1" dirty="0">
              <a:latin typeface="Arial"/>
              <a:cs typeface="Arial"/>
            </a:endParaRPr>
          </a:p>
          <a:p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3910" y="1004166"/>
            <a:ext cx="90800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u="sng" dirty="0"/>
          </a:p>
          <a:p>
            <a:r>
              <a:rPr lang="fr-FR" sz="2800" b="1" dirty="0"/>
              <a:t>Question : </a:t>
            </a:r>
            <a:r>
              <a:rPr lang="en-US" sz="2800" dirty="0"/>
              <a:t>Which of the following items should a personal training account funded by you, the government and your employer pay for to help you take training? </a:t>
            </a:r>
            <a:r>
              <a:rPr lang="en-US" sz="1600" dirty="0"/>
              <a:t>(Select all that apply)</a:t>
            </a:r>
            <a:endParaRPr lang="en-US" sz="2800" dirty="0"/>
          </a:p>
          <a:p>
            <a:endParaRPr lang="en-US" sz="2800" dirty="0"/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Fees for any post-secondary training of my choosing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Fees for training related to </a:t>
            </a:r>
            <a:r>
              <a:rPr lang="en-US" sz="2800" dirty="0" err="1"/>
              <a:t>labour</a:t>
            </a:r>
            <a:r>
              <a:rPr lang="en-US" sz="2800" dirty="0"/>
              <a:t> market needs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Fees for training identified by my employer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A personalized skills assessment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Direct training expenses (textbooks, educational materials, notebooks, and so on)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Related expenses such as transportation and child care (please specify) .                                                </a:t>
            </a:r>
            <a:r>
              <a:rPr lang="fr-CA" dirty="0"/>
              <a:t>[RANDOMIZE] </a:t>
            </a:r>
            <a:endParaRPr lang="fr-CA" sz="2800" dirty="0"/>
          </a:p>
          <a:p>
            <a:pPr marL="914400" lvl="1" indent="-457200">
              <a:buFont typeface="+mj-lt"/>
              <a:buAutoNum type="alphaLcPeriod"/>
            </a:pPr>
            <a:endParaRPr lang="en-US" sz="2800" dirty="0"/>
          </a:p>
          <a:p>
            <a:endParaRPr lang="en-CA" sz="2200" dirty="0"/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8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2901" y="1176867"/>
            <a:ext cx="859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/>
                <a:cs typeface="Arial"/>
              </a:rPr>
              <a:t>A Personal Training Account should cover a large array of training expenses </a:t>
            </a:r>
          </a:p>
          <a:p>
            <a:endParaRPr lang="en-CA" sz="2400" dirty="0">
              <a:latin typeface="Arial"/>
              <a:cs typeface="Arial"/>
            </a:endParaRPr>
          </a:p>
          <a:p>
            <a:endParaRPr lang="en-CA" sz="1200" dirty="0">
              <a:latin typeface="Arial"/>
              <a:cs typeface="Arial"/>
            </a:endParaRPr>
          </a:p>
        </p:txBody>
      </p:sp>
      <p:pic>
        <p:nvPicPr>
          <p:cNvPr id="4" name="Image 3" descr="Capture d’écran 2019-12-28 à 09.2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925335"/>
            <a:ext cx="8737601" cy="4932665"/>
          </a:xfrm>
          <a:prstGeom prst="rect">
            <a:avLst/>
          </a:prstGeom>
        </p:spPr>
      </p:pic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7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120676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en-CA" sz="3000" b="1" dirty="0"/>
              <a:t>Question : </a:t>
            </a:r>
            <a:r>
              <a:rPr lang="en-CA" sz="3000" dirty="0"/>
              <a:t>If you had to choose a new employer, to what extent would the employer’s support for your training and skills acquisition positively influence your decision? </a:t>
            </a:r>
          </a:p>
          <a:p>
            <a:endParaRPr lang="en-CA" sz="3000" dirty="0"/>
          </a:p>
          <a:p>
            <a:pPr marL="914400" lvl="1" indent="-457200">
              <a:buFont typeface="+mj-lt"/>
              <a:buAutoNum type="alphaLcPeriod"/>
            </a:pPr>
            <a:r>
              <a:rPr lang="en-CA" sz="3000" dirty="0"/>
              <a:t>It would very much positively influence my decision.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CA" sz="3000" dirty="0"/>
              <a:t>It would somewhat positively influence my decision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CA" sz="3000" dirty="0"/>
              <a:t>It would not positively influence my decision at all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CA" sz="3000" dirty="0"/>
              <a:t>Unsure 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7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9700" y="1113367"/>
            <a:ext cx="883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>
              <a:latin typeface="Arial"/>
              <a:cs typeface="Arial"/>
            </a:endParaRPr>
          </a:p>
          <a:p>
            <a:r>
              <a:rPr lang="en-CA" sz="2800" b="1" dirty="0">
                <a:latin typeface="Arial"/>
                <a:cs typeface="Arial"/>
              </a:rPr>
              <a:t>Employer’s support for training influences decisions of a very large majority of active Canadians when choosing a new employer 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b="1" dirty="0">
                <a:latin typeface="Arial"/>
                <a:cs typeface="Arial"/>
              </a:rPr>
              <a:t>73.7%</a:t>
            </a:r>
            <a:r>
              <a:rPr lang="en-CA" sz="2800" dirty="0">
                <a:latin typeface="Arial"/>
                <a:cs typeface="Arial"/>
              </a:rPr>
              <a:t> of respondents, an estimated </a:t>
            </a:r>
            <a:r>
              <a:rPr lang="en-CA" sz="2800" b="1" dirty="0">
                <a:latin typeface="Arial"/>
                <a:cs typeface="Arial"/>
              </a:rPr>
              <a:t>15 million</a:t>
            </a:r>
            <a:r>
              <a:rPr lang="en-CA" sz="2800" dirty="0">
                <a:latin typeface="Arial"/>
                <a:cs typeface="Arial"/>
              </a:rPr>
              <a:t> active Canadians, say employers’ support for training would very much (41%) or somewhat (33%) positively influence their decision making when choosing a new employer.</a:t>
            </a:r>
          </a:p>
          <a:p>
            <a:pPr marL="171450" indent="-171450">
              <a:buFont typeface="Arial"/>
              <a:buChar char="•"/>
            </a:pPr>
            <a:endParaRPr lang="en-CA" sz="28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CA" sz="2800" dirty="0">
                <a:latin typeface="Arial"/>
                <a:cs typeface="Arial"/>
              </a:rPr>
              <a:t>Only </a:t>
            </a:r>
            <a:r>
              <a:rPr lang="en-CA" sz="2800" b="1" dirty="0">
                <a:latin typeface="Arial"/>
                <a:cs typeface="Arial"/>
              </a:rPr>
              <a:t>12.4%</a:t>
            </a:r>
            <a:r>
              <a:rPr lang="en-CA" sz="2800" dirty="0">
                <a:latin typeface="Arial"/>
                <a:cs typeface="Arial"/>
              </a:rPr>
              <a:t> say employers’ support would not positively influence their decision. </a:t>
            </a:r>
          </a:p>
        </p:txBody>
      </p:sp>
      <p:pic>
        <p:nvPicPr>
          <p:cNvPr id="2" name="Image 1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7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9-12-18 à 19.2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26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" y="1087967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spc="2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 survey of Canadians on the impacts of </a:t>
            </a:r>
            <a:r>
              <a:rPr lang="en-CA" sz="20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technological changes, their training needs and the usefulness of a </a:t>
            </a:r>
          </a:p>
          <a:p>
            <a:pPr algn="r"/>
            <a:r>
              <a:rPr lang="en-CA" sz="20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Personal Training Account</a:t>
            </a:r>
            <a:endParaRPr lang="en-CA" sz="2000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CA" sz="2000" dirty="0"/>
          </a:p>
          <a:p>
            <a:pPr algn="ctr"/>
            <a:r>
              <a:rPr lang="en-CA" sz="9600" dirty="0"/>
              <a:t>Appendices</a:t>
            </a:r>
            <a:endParaRPr lang="en-CA" sz="16600" dirty="0">
              <a:latin typeface="Arial"/>
              <a:cs typeface="Arial"/>
            </a:endParaRPr>
          </a:p>
        </p:txBody>
      </p:sp>
      <p:pic>
        <p:nvPicPr>
          <p:cNvPr id="2" name="Image 1" descr="Capture d’écran 2019-12-23 à 11.2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27500" cy="9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8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00" y="338138"/>
            <a:ext cx="8229600" cy="576262"/>
          </a:xfrm>
        </p:spPr>
        <p:txBody>
          <a:bodyPr>
            <a:noAutofit/>
          </a:bodyPr>
          <a:lstStyle/>
          <a:p>
            <a:pPr algn="l"/>
            <a:r>
              <a:rPr lang="en-CA" sz="2000" b="1" i="1" dirty="0"/>
              <a:t>CANADIANS' PERCEPTIONS ON VARIOUS CURRENT AFFAIRS TOPICS</a:t>
            </a:r>
            <a:br>
              <a:rPr lang="en-CA" sz="2000" b="1" i="1" dirty="0"/>
            </a:br>
            <a:r>
              <a:rPr lang="en-CA" sz="2000" b="1" dirty="0"/>
              <a:t>MARCH 2014, Done for Sen. </a:t>
            </a:r>
            <a:r>
              <a:rPr lang="en-CA" sz="2000" b="1" dirty="0" err="1"/>
              <a:t>Bellemare</a:t>
            </a:r>
            <a:r>
              <a:rPr lang="en-CA" sz="2000" b="1" dirty="0"/>
              <a:t>, Senate of Canada</a:t>
            </a:r>
          </a:p>
        </p:txBody>
      </p:sp>
      <p:pic>
        <p:nvPicPr>
          <p:cNvPr id="6" name="Image 5" descr="Capture d’écran 2020-01-04 à 11.1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1609"/>
            <a:ext cx="7632700" cy="53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7700" y="2130245"/>
            <a:ext cx="78613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i="1" dirty="0"/>
              <a:t>Theme 1: The perception of the impact of technological change on the labour market and the need for training</a:t>
            </a:r>
          </a:p>
          <a:p>
            <a:endParaRPr lang="en-CA" sz="2000" b="1" i="1" dirty="0"/>
          </a:p>
          <a:p>
            <a:endParaRPr lang="en-CA" dirty="0"/>
          </a:p>
        </p:txBody>
      </p:sp>
      <p:pic>
        <p:nvPicPr>
          <p:cNvPr id="8" name="Image 7" descr="Capture d’écran 2020-01-07 à 14.19.38.png">
            <a:extLst>
              <a:ext uri="{FF2B5EF4-FFF2-40B4-BE49-F238E27FC236}">
                <a16:creationId xmlns:a16="http://schemas.microsoft.com/office/drawing/2014/main" id="{2A65F649-6F15-0348-AB52-FD036D45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1-04 à 11.1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055792"/>
            <a:ext cx="7759700" cy="580220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8900" y="185738"/>
            <a:ext cx="82296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b="1" i="1" dirty="0"/>
              <a:t>CANADIANS' PERCEPTIONS ON VARIOUS CURRENT AFFAIRS TOPICS</a:t>
            </a:r>
            <a:br>
              <a:rPr lang="en-CA" sz="2000" b="1" i="1" dirty="0"/>
            </a:br>
            <a:r>
              <a:rPr lang="en-CA" sz="2000" b="1" dirty="0"/>
              <a:t>MARCH 2014, Done for Sen. </a:t>
            </a:r>
            <a:r>
              <a:rPr lang="en-CA" sz="2000" b="1" dirty="0" err="1"/>
              <a:t>Bellemare</a:t>
            </a:r>
            <a:r>
              <a:rPr lang="en-CA" sz="2000" b="1" dirty="0"/>
              <a:t>, Senate of Canada</a:t>
            </a:r>
          </a:p>
        </p:txBody>
      </p:sp>
    </p:spTree>
    <p:extLst>
      <p:ext uri="{BB962C8B-B14F-4D97-AF65-F5344CB8AC3E}">
        <p14:creationId xmlns:p14="http://schemas.microsoft.com/office/powerpoint/2010/main" val="10907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992605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en-CA" sz="3200" b="1" u="sng" dirty="0"/>
              <a:t>Question</a:t>
            </a:r>
            <a:r>
              <a:rPr lang="en-CA" sz="3200" b="1" dirty="0"/>
              <a:t> : </a:t>
            </a:r>
            <a:r>
              <a:rPr lang="en-CA" sz="2800" i="1" dirty="0"/>
              <a:t>According to experts, technological changes such as automation, artificial intelligence, online shopping and the sharing economy (e.g. UBER, </a:t>
            </a:r>
            <a:r>
              <a:rPr lang="en-CA" sz="2800" i="1" dirty="0" err="1"/>
              <a:t>Airbnb</a:t>
            </a:r>
            <a:r>
              <a:rPr lang="en-CA" sz="2800" i="1" dirty="0"/>
              <a:t>) could have significant impacts on the job market. To what extent do the following statements apply to you personally?  </a:t>
            </a:r>
          </a:p>
          <a:p>
            <a:endParaRPr lang="en-CA" sz="2800" dirty="0"/>
          </a:p>
          <a:p>
            <a:pPr marL="285750" indent="-285750">
              <a:buFont typeface="Arial"/>
              <a:buChar char="•"/>
            </a:pPr>
            <a:r>
              <a:rPr lang="en-CA" sz="2800" b="1" dirty="0"/>
              <a:t>These changes threaten my job </a:t>
            </a:r>
          </a:p>
          <a:p>
            <a:endParaRPr lang="en-CA" sz="2800" dirty="0"/>
          </a:p>
          <a:p>
            <a:pPr marL="285750" indent="-285750">
              <a:buFont typeface="Arial"/>
              <a:buChar char="•"/>
            </a:pPr>
            <a:r>
              <a:rPr lang="en-CA" sz="2800" b="1" dirty="0"/>
              <a:t>These changes will affect my work tasks, and I will need</a:t>
            </a:r>
            <a:r>
              <a:rPr lang="en-CA" dirty="0"/>
              <a:t> </a:t>
            </a:r>
            <a:r>
              <a:rPr lang="en-CA" sz="2800" b="1" dirty="0"/>
              <a:t>training</a:t>
            </a:r>
          </a:p>
          <a:p>
            <a:pPr algn="r"/>
            <a:r>
              <a:rPr lang="fr-CA" sz="2000" dirty="0"/>
              <a:t>[</a:t>
            </a:r>
            <a:r>
              <a:rPr lang="fr-CA" sz="2000" dirty="0" err="1"/>
              <a:t>Only</a:t>
            </a:r>
            <a:r>
              <a:rPr lang="fr-CA" sz="2000" dirty="0"/>
              <a:t> to </a:t>
            </a:r>
            <a:r>
              <a:rPr lang="fr-CA" sz="2000" dirty="0" err="1"/>
              <a:t>employed</a:t>
            </a:r>
            <a:r>
              <a:rPr lang="fr-CA" sz="2000" dirty="0"/>
              <a:t> </a:t>
            </a:r>
            <a:r>
              <a:rPr lang="fr-CA" sz="2000" dirty="0" err="1"/>
              <a:t>respondents</a:t>
            </a:r>
            <a:r>
              <a:rPr lang="fr-CA" sz="2000" dirty="0"/>
              <a:t>]</a:t>
            </a:r>
            <a:endParaRPr lang="en-CA" sz="2000" b="1" dirty="0"/>
          </a:p>
          <a:p>
            <a:endParaRPr lang="en-CA" dirty="0"/>
          </a:p>
        </p:txBody>
      </p:sp>
      <p:pic>
        <p:nvPicPr>
          <p:cNvPr id="5" name="Image 4" descr="Capture d’écran 2020-01-07 à 14.19.38.png">
            <a:extLst>
              <a:ext uri="{FF2B5EF4-FFF2-40B4-BE49-F238E27FC236}">
                <a16:creationId xmlns:a16="http://schemas.microsoft.com/office/drawing/2014/main" id="{4683F193-86F4-9847-BF7A-454F3755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 txBox="1"/>
          <p:nvPr/>
        </p:nvSpPr>
        <p:spPr>
          <a:xfrm>
            <a:off x="0" y="996435"/>
            <a:ext cx="8842206" cy="805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ct val="112200"/>
              </a:lnSpc>
            </a:pPr>
            <a:endParaRPr lang="en-CA" sz="1600" dirty="0">
              <a:latin typeface="Arial"/>
              <a:cs typeface="Arial"/>
            </a:endParaRPr>
          </a:p>
          <a:p>
            <a:pPr marL="12700" marR="5080" indent="8890" algn="just">
              <a:lnSpc>
                <a:spcPct val="112200"/>
              </a:lnSpc>
            </a:pPr>
            <a:endParaRPr lang="en-CA" sz="1600" dirty="0">
              <a:latin typeface="Arial"/>
              <a:cs typeface="Arial"/>
            </a:endParaRPr>
          </a:p>
          <a:p>
            <a:pPr marL="12700" marR="5080" indent="8890" algn="just">
              <a:lnSpc>
                <a:spcPct val="112200"/>
              </a:lnSpc>
            </a:pPr>
            <a:endParaRPr lang="en-CA" sz="16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98467-C610-084D-AF4E-0BC874B14B4E}"/>
              </a:ext>
            </a:extLst>
          </p:cNvPr>
          <p:cNvSpPr/>
          <p:nvPr/>
        </p:nvSpPr>
        <p:spPr>
          <a:xfrm>
            <a:off x="426720" y="1539240"/>
            <a:ext cx="80162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1" spc="-130" dirty="0">
                <a:solidFill>
                  <a:srgbClr val="18365D"/>
                </a:solidFill>
                <a:latin typeface="Arial"/>
                <a:cs typeface="Arial"/>
              </a:rPr>
              <a:t>Canadians are twice as likely to say that technological changes to the job market will affect their work tasks and require training than to say these changes threaten their job.</a:t>
            </a:r>
          </a:p>
          <a:p>
            <a:r>
              <a:rPr lang="en-CA" dirty="0"/>
              <a:t> </a:t>
            </a:r>
          </a:p>
        </p:txBody>
      </p:sp>
      <p:pic>
        <p:nvPicPr>
          <p:cNvPr id="7" name="Image 6" descr="Capture d’écran 2020-01-07 à 14.19.38.png">
            <a:extLst>
              <a:ext uri="{FF2B5EF4-FFF2-40B4-BE49-F238E27FC236}">
                <a16:creationId xmlns:a16="http://schemas.microsoft.com/office/drawing/2014/main" id="{2C3B1877-CB33-D742-AB28-95076E83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12-18 à 19.2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2605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0" y="996435"/>
            <a:ext cx="8842206" cy="556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ct val="112200"/>
              </a:lnSpc>
            </a:pPr>
            <a:endParaRPr lang="fr-CA"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12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17.7%</a:t>
            </a:r>
            <a:r>
              <a:rPr lang="en-US" sz="2800" dirty="0">
                <a:latin typeface="Arial"/>
                <a:cs typeface="Arial"/>
              </a:rPr>
              <a:t> of employed respondents think it is likely or somewhat likely that technological change will </a:t>
            </a:r>
            <a:r>
              <a:rPr lang="en-US" sz="2800" b="1" dirty="0">
                <a:latin typeface="Arial"/>
                <a:cs typeface="Arial"/>
              </a:rPr>
              <a:t>threaten their job</a:t>
            </a:r>
            <a:r>
              <a:rPr lang="en-US" sz="2800" dirty="0">
                <a:latin typeface="Arial"/>
                <a:cs typeface="Arial"/>
              </a:rPr>
              <a:t>. This represents an estimated </a:t>
            </a:r>
            <a:r>
              <a:rPr lang="en-US" sz="2800" b="1" dirty="0">
                <a:latin typeface="Arial"/>
                <a:cs typeface="Arial"/>
              </a:rPr>
              <a:t>3.4 </a:t>
            </a:r>
            <a:r>
              <a:rPr lang="en-US" sz="2800" b="1">
                <a:latin typeface="Arial"/>
                <a:cs typeface="Arial"/>
              </a:rPr>
              <a:t>million</a:t>
            </a:r>
            <a:r>
              <a:rPr lang="en-US" sz="2800">
                <a:latin typeface="Arial"/>
                <a:cs typeface="Arial"/>
              </a:rPr>
              <a:t> Canadians.*</a:t>
            </a:r>
            <a:endParaRPr lang="en-US"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122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12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cs typeface="Arial"/>
              </a:rPr>
              <a:t>34.8% </a:t>
            </a:r>
            <a:r>
              <a:rPr lang="en-US" sz="2800" dirty="0">
                <a:latin typeface="Arial"/>
                <a:cs typeface="Arial"/>
              </a:rPr>
              <a:t>of employed respondents think it is likely or somewhat likely that technological change will affect their </a:t>
            </a:r>
            <a:r>
              <a:rPr lang="en-US" sz="2800" b="1" dirty="0">
                <a:latin typeface="Arial"/>
                <a:cs typeface="Arial"/>
              </a:rPr>
              <a:t>work tasks and that they will need training</a:t>
            </a:r>
            <a:r>
              <a:rPr lang="en-US" sz="2800" dirty="0">
                <a:latin typeface="Arial"/>
                <a:cs typeface="Arial"/>
              </a:rPr>
              <a:t>. This represents an estimated </a:t>
            </a:r>
            <a:r>
              <a:rPr lang="en-US" sz="2800" b="1" dirty="0">
                <a:latin typeface="Arial"/>
                <a:cs typeface="Arial"/>
              </a:rPr>
              <a:t>6.6 million</a:t>
            </a:r>
            <a:r>
              <a:rPr lang="en-US" sz="2800" dirty="0">
                <a:latin typeface="Arial"/>
                <a:cs typeface="Arial"/>
              </a:rPr>
              <a:t> Canadians.</a:t>
            </a:r>
            <a:endParaRPr lang="en-CA" sz="2800" dirty="0">
              <a:latin typeface="Arial"/>
              <a:cs typeface="Arial"/>
            </a:endParaRPr>
          </a:p>
          <a:p>
            <a:pPr marL="12700" marR="5080" indent="8890" algn="just">
              <a:lnSpc>
                <a:spcPct val="112200"/>
              </a:lnSpc>
            </a:pPr>
            <a:endParaRPr lang="en-CA" sz="1600" dirty="0">
              <a:latin typeface="Arial"/>
              <a:cs typeface="Arial"/>
            </a:endParaRPr>
          </a:p>
          <a:p>
            <a:pPr marL="12700" marR="5080" indent="8890" algn="just">
              <a:lnSpc>
                <a:spcPct val="112200"/>
              </a:lnSpc>
            </a:pPr>
            <a:r>
              <a:rPr lang="en-CA" sz="1600" dirty="0">
                <a:latin typeface="Arial"/>
                <a:cs typeface="Arial"/>
              </a:rPr>
              <a:t>*All numbers are estimates made by transposing survey results on data from the Labour Force Survey.</a:t>
            </a:r>
          </a:p>
        </p:txBody>
      </p:sp>
      <p:pic>
        <p:nvPicPr>
          <p:cNvPr id="6" name="Image 5" descr="Capture d’écran 2019-12-23 à 11.2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127500" cy="9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 txBox="1"/>
          <p:nvPr/>
        </p:nvSpPr>
        <p:spPr>
          <a:xfrm>
            <a:off x="139700" y="1100398"/>
            <a:ext cx="8626305" cy="575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twice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as many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younger Canadians (18-34)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are likely or somewhat likely to think that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technological change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will affect their work tasks compared to people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55 and older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43.4%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22.1%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Younger Canadians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are also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more likely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to think that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technological change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threaten their jobs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Canadians 35-54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who are the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least likely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to worry about it 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21.1%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15.2%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), but the difference is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not statistically significant.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Perceptions are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not statistically different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men and women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with respect to their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18.1%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17.3%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36.5%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32.7%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Image 5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3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 txBox="1"/>
          <p:nvPr/>
        </p:nvSpPr>
        <p:spPr>
          <a:xfrm>
            <a:off x="0" y="996435"/>
            <a:ext cx="8842206" cy="5790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dirty="0">
                <a:latin typeface="Arial"/>
                <a:cs typeface="Arial"/>
              </a:rPr>
              <a:t>Respondents in </a:t>
            </a:r>
            <a:r>
              <a:rPr lang="en-CA" sz="2400" b="1" dirty="0">
                <a:latin typeface="Arial"/>
                <a:cs typeface="Arial"/>
              </a:rPr>
              <a:t>Quebec</a:t>
            </a:r>
            <a:r>
              <a:rPr lang="en-CA" sz="2400" dirty="0">
                <a:latin typeface="Arial"/>
                <a:cs typeface="Arial"/>
              </a:rPr>
              <a:t> are the </a:t>
            </a:r>
            <a:r>
              <a:rPr lang="en-CA" sz="2400" b="1" dirty="0">
                <a:latin typeface="Arial"/>
                <a:cs typeface="Arial"/>
              </a:rPr>
              <a:t>most likely </a:t>
            </a:r>
            <a:r>
              <a:rPr lang="en-CA" sz="2400" dirty="0">
                <a:latin typeface="Arial"/>
                <a:cs typeface="Arial"/>
              </a:rPr>
              <a:t>to worry about their </a:t>
            </a:r>
            <a:r>
              <a:rPr lang="en-CA" sz="2400" b="1" dirty="0">
                <a:latin typeface="Arial"/>
                <a:cs typeface="Arial"/>
              </a:rPr>
              <a:t>jobs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19.7%</a:t>
            </a:r>
            <a:r>
              <a:rPr lang="en-CA" sz="2400" dirty="0">
                <a:latin typeface="Arial"/>
                <a:cs typeface="Arial"/>
              </a:rPr>
              <a:t>) and their </a:t>
            </a:r>
            <a:r>
              <a:rPr lang="en-CA" sz="2400" b="1" dirty="0">
                <a:latin typeface="Arial"/>
                <a:cs typeface="Arial"/>
              </a:rPr>
              <a:t>tasks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38.2%</a:t>
            </a:r>
            <a:r>
              <a:rPr lang="en-CA" sz="2400" dirty="0">
                <a:latin typeface="Arial"/>
                <a:cs typeface="Arial"/>
              </a:rPr>
              <a:t>) while those in </a:t>
            </a:r>
            <a:r>
              <a:rPr lang="en-CA" sz="2400" b="1" dirty="0">
                <a:latin typeface="Arial"/>
                <a:cs typeface="Arial"/>
              </a:rPr>
              <a:t>Atlantic</a:t>
            </a:r>
            <a:r>
              <a:rPr lang="en-CA" sz="2400" dirty="0">
                <a:latin typeface="Arial"/>
                <a:cs typeface="Arial"/>
              </a:rPr>
              <a:t> </a:t>
            </a:r>
            <a:r>
              <a:rPr lang="en-CA" sz="2400" b="1" dirty="0">
                <a:latin typeface="Arial"/>
                <a:cs typeface="Arial"/>
              </a:rPr>
              <a:t>Canada</a:t>
            </a:r>
            <a:r>
              <a:rPr lang="en-CA" sz="2400" dirty="0">
                <a:latin typeface="Arial"/>
                <a:cs typeface="Arial"/>
              </a:rPr>
              <a:t> are the </a:t>
            </a:r>
            <a:r>
              <a:rPr lang="en-CA" sz="2400" b="1" dirty="0">
                <a:latin typeface="Arial"/>
                <a:cs typeface="Arial"/>
              </a:rPr>
              <a:t>least likely </a:t>
            </a:r>
            <a:r>
              <a:rPr lang="en-CA" sz="2400" dirty="0">
                <a:latin typeface="Arial"/>
                <a:cs typeface="Arial"/>
              </a:rPr>
              <a:t>to worry about about their </a:t>
            </a:r>
            <a:r>
              <a:rPr lang="en-CA" sz="2400" b="1" dirty="0">
                <a:latin typeface="Arial"/>
                <a:cs typeface="Arial"/>
              </a:rPr>
              <a:t>jobs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10.1%</a:t>
            </a:r>
            <a:r>
              <a:rPr lang="en-CA" sz="2400" dirty="0">
                <a:latin typeface="Arial"/>
                <a:cs typeface="Arial"/>
              </a:rPr>
              <a:t>) and </a:t>
            </a:r>
            <a:r>
              <a:rPr lang="en-CA" sz="2400" b="1" dirty="0">
                <a:latin typeface="Arial"/>
                <a:cs typeface="Arial"/>
              </a:rPr>
              <a:t>British Columbians </a:t>
            </a:r>
            <a:r>
              <a:rPr lang="en-CA" sz="2400" dirty="0">
                <a:latin typeface="Arial"/>
                <a:cs typeface="Arial"/>
              </a:rPr>
              <a:t>worry the least about their </a:t>
            </a:r>
            <a:r>
              <a:rPr lang="en-CA" sz="2400" b="1" dirty="0">
                <a:latin typeface="Arial"/>
                <a:cs typeface="Arial"/>
              </a:rPr>
              <a:t>tasks</a:t>
            </a:r>
            <a:r>
              <a:rPr lang="en-CA" sz="2400" dirty="0">
                <a:latin typeface="Arial"/>
                <a:cs typeface="Arial"/>
              </a:rPr>
              <a:t> (</a:t>
            </a:r>
            <a:r>
              <a:rPr lang="en-CA" sz="2400" b="1" dirty="0">
                <a:latin typeface="Arial"/>
                <a:cs typeface="Arial"/>
              </a:rPr>
              <a:t>23.3%</a:t>
            </a:r>
            <a:r>
              <a:rPr lang="en-CA" sz="2400" dirty="0">
                <a:latin typeface="Arial"/>
                <a:cs typeface="Arial"/>
              </a:rPr>
              <a:t>).</a:t>
            </a: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2400" dirty="0">
              <a:latin typeface="Arial"/>
              <a:cs typeface="Arial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dirty="0">
                <a:latin typeface="Arial"/>
                <a:cs typeface="Arial"/>
              </a:rPr>
              <a:t>Those with a </a:t>
            </a:r>
            <a:r>
              <a:rPr lang="en-CA" sz="2400" b="1" dirty="0">
                <a:latin typeface="Arial"/>
                <a:cs typeface="Arial"/>
              </a:rPr>
              <a:t>high school diploma or less </a:t>
            </a:r>
            <a:r>
              <a:rPr lang="en-CA" sz="2400" dirty="0">
                <a:latin typeface="Arial"/>
                <a:cs typeface="Arial"/>
              </a:rPr>
              <a:t>are the </a:t>
            </a:r>
            <a:r>
              <a:rPr lang="en-CA" sz="2400" b="1" dirty="0">
                <a:latin typeface="Arial"/>
                <a:cs typeface="Arial"/>
              </a:rPr>
              <a:t>most worried </a:t>
            </a:r>
            <a:r>
              <a:rPr lang="en-CA" sz="2400" dirty="0">
                <a:latin typeface="Arial"/>
                <a:cs typeface="Arial"/>
              </a:rPr>
              <a:t>about their </a:t>
            </a:r>
            <a:r>
              <a:rPr lang="en-CA" sz="2400" b="1" dirty="0">
                <a:latin typeface="Arial"/>
                <a:cs typeface="Arial"/>
              </a:rPr>
              <a:t>jobs</a:t>
            </a:r>
            <a:r>
              <a:rPr lang="en-CA" sz="2400" dirty="0">
                <a:latin typeface="Arial"/>
                <a:cs typeface="Arial"/>
              </a:rPr>
              <a:t> </a:t>
            </a:r>
            <a:r>
              <a:rPr lang="en-CA" sz="2400" b="1" dirty="0">
                <a:latin typeface="Arial"/>
                <a:cs typeface="Arial"/>
              </a:rPr>
              <a:t>(27.8%) </a:t>
            </a:r>
            <a:r>
              <a:rPr lang="en-CA" sz="2400" dirty="0">
                <a:latin typeface="Arial"/>
                <a:cs typeface="Arial"/>
              </a:rPr>
              <a:t>while those who had </a:t>
            </a:r>
            <a:r>
              <a:rPr lang="en-CA" sz="2400" b="1" dirty="0">
                <a:latin typeface="Arial"/>
                <a:cs typeface="Arial"/>
              </a:rPr>
              <a:t>completed graduate studies </a:t>
            </a:r>
            <a:r>
              <a:rPr lang="en-CA" sz="2400" dirty="0">
                <a:latin typeface="Arial"/>
                <a:cs typeface="Arial"/>
              </a:rPr>
              <a:t>are the least worried </a:t>
            </a:r>
            <a:r>
              <a:rPr lang="en-CA" sz="2400" b="1" dirty="0">
                <a:latin typeface="Arial"/>
                <a:cs typeface="Arial"/>
              </a:rPr>
              <a:t>(9.5%)</a:t>
            </a:r>
            <a:r>
              <a:rPr lang="en-CA" sz="2400" dirty="0">
                <a:latin typeface="Arial"/>
                <a:cs typeface="Arial"/>
              </a:rPr>
              <a:t>.</a:t>
            </a: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endParaRPr lang="en-CA" sz="2400" dirty="0">
              <a:latin typeface="Arial"/>
              <a:cs typeface="Arial"/>
            </a:endParaRPr>
          </a:p>
          <a:p>
            <a:pPr marL="184150" marR="5080" indent="-171450" algn="just">
              <a:lnSpc>
                <a:spcPct val="112200"/>
              </a:lnSpc>
              <a:buFont typeface="Arial"/>
              <a:buChar char="•"/>
            </a:pPr>
            <a:r>
              <a:rPr lang="en-CA" sz="2400" dirty="0">
                <a:latin typeface="Arial"/>
                <a:cs typeface="Arial"/>
              </a:rPr>
              <a:t>Those who have </a:t>
            </a:r>
            <a:r>
              <a:rPr lang="en-CA" sz="2400" b="1" dirty="0">
                <a:latin typeface="Arial"/>
                <a:cs typeface="Arial"/>
              </a:rPr>
              <a:t>completed university studies </a:t>
            </a:r>
            <a:r>
              <a:rPr lang="en-CA" sz="2400" dirty="0">
                <a:latin typeface="Arial"/>
                <a:cs typeface="Arial"/>
              </a:rPr>
              <a:t>are the </a:t>
            </a:r>
            <a:r>
              <a:rPr lang="en-CA" sz="2400" b="1" dirty="0">
                <a:latin typeface="Arial"/>
                <a:cs typeface="Arial"/>
              </a:rPr>
              <a:t>most likely </a:t>
            </a:r>
            <a:r>
              <a:rPr lang="en-CA" sz="2400" dirty="0">
                <a:latin typeface="Arial"/>
                <a:cs typeface="Arial"/>
              </a:rPr>
              <a:t>to think their </a:t>
            </a:r>
            <a:r>
              <a:rPr lang="en-CA" sz="2400" b="1" dirty="0">
                <a:latin typeface="Arial"/>
                <a:cs typeface="Arial"/>
              </a:rPr>
              <a:t>tasks</a:t>
            </a:r>
            <a:r>
              <a:rPr lang="en-CA" sz="2400" dirty="0">
                <a:latin typeface="Arial"/>
                <a:cs typeface="Arial"/>
              </a:rPr>
              <a:t> will be affected (</a:t>
            </a:r>
            <a:r>
              <a:rPr lang="en-CA" sz="2400" b="1" dirty="0">
                <a:latin typeface="Arial"/>
                <a:cs typeface="Arial"/>
              </a:rPr>
              <a:t>38.5%</a:t>
            </a:r>
            <a:r>
              <a:rPr lang="en-CA" sz="2400" dirty="0">
                <a:latin typeface="Arial"/>
                <a:cs typeface="Arial"/>
              </a:rPr>
              <a:t>) while those who have </a:t>
            </a:r>
            <a:r>
              <a:rPr lang="en-CA" sz="2400" b="1" dirty="0">
                <a:latin typeface="Arial"/>
                <a:cs typeface="Arial"/>
              </a:rPr>
              <a:t>completed college </a:t>
            </a:r>
            <a:r>
              <a:rPr lang="en-CA" sz="2400" dirty="0">
                <a:latin typeface="Arial"/>
                <a:cs typeface="Arial"/>
              </a:rPr>
              <a:t>are the least likely to think their tasks will be affected (</a:t>
            </a:r>
            <a:r>
              <a:rPr lang="en-CA" sz="2400" b="1" dirty="0">
                <a:latin typeface="Arial"/>
                <a:cs typeface="Arial"/>
              </a:rPr>
              <a:t>27.4%</a:t>
            </a:r>
            <a:r>
              <a:rPr lang="en-CA" sz="2400" dirty="0">
                <a:latin typeface="Arial"/>
                <a:cs typeface="Arial"/>
              </a:rPr>
              <a:t>).</a:t>
            </a:r>
          </a:p>
        </p:txBody>
      </p:sp>
      <p:pic>
        <p:nvPicPr>
          <p:cNvPr id="6" name="Image 5" descr="Capture d’écran 2020-01-07 à 14.1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53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2463</Words>
  <Application>Microsoft Macintosh PowerPoint</Application>
  <PresentationFormat>Affichage à l'écran (4:3)</PresentationFormat>
  <Paragraphs>238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CANADIANS' PERCEPTIONS ON VARIOUS CURRENT AFFAIRS TOPICS MARCH 2014, Done for Sen. Bellemare, Senate of Canada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cournoyer</dc:creator>
  <cp:lastModifiedBy>Michel Cournoyer</cp:lastModifiedBy>
  <cp:revision>487</cp:revision>
  <cp:lastPrinted>2020-01-15T20:27:24Z</cp:lastPrinted>
  <dcterms:created xsi:type="dcterms:W3CDTF">2019-12-19T00:22:21Z</dcterms:created>
  <dcterms:modified xsi:type="dcterms:W3CDTF">2020-01-28T16:21:18Z</dcterms:modified>
</cp:coreProperties>
</file>